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81" r:id="rId6"/>
    <p:sldId id="274" r:id="rId7"/>
    <p:sldId id="271" r:id="rId8"/>
    <p:sldId id="275" r:id="rId9"/>
    <p:sldId id="277" r:id="rId10"/>
    <p:sldId id="280" r:id="rId11"/>
    <p:sldId id="282" r:id="rId12"/>
    <p:sldId id="287" r:id="rId13"/>
    <p:sldId id="273" r:id="rId14"/>
    <p:sldId id="283" r:id="rId15"/>
    <p:sldId id="284" r:id="rId16"/>
    <p:sldId id="288" r:id="rId17"/>
    <p:sldId id="285" r:id="rId18"/>
    <p:sldId id="286" r:id="rId19"/>
  </p:sldIdLst>
  <p:sldSz cx="11522075" cy="6480175"/>
  <p:notesSz cx="6797675" cy="9926638"/>
  <p:defaultText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68254" autoAdjust="0"/>
  </p:normalViewPr>
  <p:slideViewPr>
    <p:cSldViewPr showGuides="1">
      <p:cViewPr>
        <p:scale>
          <a:sx n="75" d="100"/>
          <a:sy n="75" d="100"/>
        </p:scale>
        <p:origin x="-786" y="-144"/>
      </p:cViewPr>
      <p:guideLst>
        <p:guide orient="horz" pos="2041"/>
        <p:guide pos="3629"/>
      </p:guideLst>
    </p:cSldViewPr>
  </p:slideViewPr>
  <p:notesTextViewPr>
    <p:cViewPr>
      <p:scale>
        <a:sx n="1" d="1"/>
        <a:sy n="1" d="1"/>
      </p:scale>
      <p:origin x="0" y="0"/>
    </p:cViewPr>
  </p:notesTextViewPr>
  <p:notesViewPr>
    <p:cSldViewPr showGuides="1">
      <p:cViewPr varScale="1">
        <p:scale>
          <a:sx n="53" d="100"/>
          <a:sy n="53" d="100"/>
        </p:scale>
        <p:origin x="-286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E9C0F50-2776-4773-9B0A-10A586F4D6E9}" type="datetimeFigureOut">
              <a:rPr lang="en-GB" smtClean="0"/>
              <a:t>22/09/2017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7E5F0E2-9D8B-470E-B4BE-1D2A2CED8184}" type="slidenum">
              <a:rPr lang="en-GB" smtClean="0"/>
              <a:t>‹#›</a:t>
            </a:fld>
            <a:endParaRPr lang="en-GB"/>
          </a:p>
        </p:txBody>
      </p:sp>
    </p:spTree>
    <p:extLst>
      <p:ext uri="{BB962C8B-B14F-4D97-AF65-F5344CB8AC3E}">
        <p14:creationId xmlns:p14="http://schemas.microsoft.com/office/powerpoint/2010/main" val="230906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C57B7C-63AA-4C7A-966F-91A258369E61}" type="datetimeFigureOut">
              <a:rPr lang="en-GB" smtClean="0"/>
              <a:t>22/09/2017</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681EA8-CB14-4E12-8F4B-D7780FCF9BF7}" type="slidenum">
              <a:rPr lang="en-GB" smtClean="0"/>
              <a:t>‹#›</a:t>
            </a:fld>
            <a:endParaRPr lang="en-GB"/>
          </a:p>
        </p:txBody>
      </p:sp>
    </p:spTree>
    <p:extLst>
      <p:ext uri="{BB962C8B-B14F-4D97-AF65-F5344CB8AC3E}">
        <p14:creationId xmlns:p14="http://schemas.microsoft.com/office/powerpoint/2010/main" val="2940852121"/>
      </p:ext>
    </p:extLst>
  </p:cSld>
  <p:clrMap bg1="lt1" tx1="dk1" bg2="lt2" tx2="dk2" accent1="accent1" accent2="accent2" accent3="accent3" accent4="accent4" accent5="accent5" accent6="accent6" hlink="hlink" folHlink="folHlink"/>
  <p:notesStyle>
    <a:lvl1pPr marL="0" algn="l" defTabSz="1152144" rtl="0" eaLnBrk="1" latinLnBrk="0" hangingPunct="1">
      <a:defRPr sz="1500" kern="1200">
        <a:solidFill>
          <a:schemeClr val="tx1"/>
        </a:solidFill>
        <a:latin typeface="+mn-lt"/>
        <a:ea typeface="+mn-ea"/>
        <a:cs typeface="+mn-cs"/>
      </a:defRPr>
    </a:lvl1pPr>
    <a:lvl2pPr marL="576072" algn="l" defTabSz="1152144" rtl="0" eaLnBrk="1" latinLnBrk="0" hangingPunct="1">
      <a:defRPr sz="1500" kern="1200">
        <a:solidFill>
          <a:schemeClr val="tx1"/>
        </a:solidFill>
        <a:latin typeface="+mn-lt"/>
        <a:ea typeface="+mn-ea"/>
        <a:cs typeface="+mn-cs"/>
      </a:defRPr>
    </a:lvl2pPr>
    <a:lvl3pPr marL="1152144" algn="l" defTabSz="1152144" rtl="0" eaLnBrk="1" latinLnBrk="0" hangingPunct="1">
      <a:defRPr sz="1500" kern="1200">
        <a:solidFill>
          <a:schemeClr val="tx1"/>
        </a:solidFill>
        <a:latin typeface="+mn-lt"/>
        <a:ea typeface="+mn-ea"/>
        <a:cs typeface="+mn-cs"/>
      </a:defRPr>
    </a:lvl3pPr>
    <a:lvl4pPr marL="1728216" algn="l" defTabSz="1152144" rtl="0" eaLnBrk="1" latinLnBrk="0" hangingPunct="1">
      <a:defRPr sz="1500" kern="1200">
        <a:solidFill>
          <a:schemeClr val="tx1"/>
        </a:solidFill>
        <a:latin typeface="+mn-lt"/>
        <a:ea typeface="+mn-ea"/>
        <a:cs typeface="+mn-cs"/>
      </a:defRPr>
    </a:lvl4pPr>
    <a:lvl5pPr marL="2304288" algn="l" defTabSz="1152144" rtl="0" eaLnBrk="1" latinLnBrk="0" hangingPunct="1">
      <a:defRPr sz="1500" kern="1200">
        <a:solidFill>
          <a:schemeClr val="tx1"/>
        </a:solidFill>
        <a:latin typeface="+mn-lt"/>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HqDCdgJ-gT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HqDCdgJ-gT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Fz8ACEu7Lh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Fz8ACEu7Lh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SUPPORTING</a:t>
            </a:r>
            <a:r>
              <a:rPr lang="en-GB" baseline="0" dirty="0" smtClean="0"/>
              <a:t> INFORMATION:</a:t>
            </a:r>
          </a:p>
          <a:p>
            <a:r>
              <a:rPr lang="en-GB" baseline="0" dirty="0" smtClean="0"/>
              <a:t>- </a:t>
            </a:r>
            <a:r>
              <a:rPr lang="en-GB" dirty="0" smtClean="0"/>
              <a:t>Ask students to put their hands up if</a:t>
            </a:r>
            <a:r>
              <a:rPr lang="en-GB" baseline="0" dirty="0" smtClean="0"/>
              <a:t> they have heard of dementia, knows someone with dementia and if anyone would like to share what dementia is. - Explain that 1 in 3 young people know someone with dementia.  </a:t>
            </a:r>
            <a:r>
              <a:rPr lang="en-GB" sz="1600" kern="1200" dirty="0" smtClean="0">
                <a:solidFill>
                  <a:schemeClr val="tx1"/>
                </a:solidFill>
                <a:effectLst/>
                <a:latin typeface="+mn-lt"/>
                <a:ea typeface="+mn-ea"/>
                <a:cs typeface="+mn-cs"/>
              </a:rPr>
              <a:t>This might be a grandparent, family</a:t>
            </a:r>
            <a:r>
              <a:rPr lang="en-GB" sz="1600" kern="1200" baseline="0" dirty="0" smtClean="0">
                <a:solidFill>
                  <a:schemeClr val="tx1"/>
                </a:solidFill>
                <a:effectLst/>
                <a:latin typeface="+mn-lt"/>
                <a:ea typeface="+mn-ea"/>
                <a:cs typeface="+mn-cs"/>
              </a:rPr>
              <a:t> member, neighbour. </a:t>
            </a:r>
            <a:r>
              <a:rPr lang="en-GB" sz="1600" kern="1200" dirty="0" smtClean="0">
                <a:solidFill>
                  <a:schemeClr val="tx1"/>
                </a:solidFill>
                <a:effectLst/>
                <a:latin typeface="+mn-lt"/>
                <a:ea typeface="+mn-ea"/>
                <a:cs typeface="+mn-cs"/>
              </a:rPr>
              <a:t>For some people, it may be their parent. </a:t>
            </a:r>
          </a:p>
          <a:p>
            <a:pPr marL="0" indent="0">
              <a:buFontTx/>
              <a:buNone/>
            </a:pPr>
            <a:r>
              <a:rPr lang="en-GB" sz="1600" kern="1200" dirty="0" smtClean="0">
                <a:solidFill>
                  <a:schemeClr val="tx1"/>
                </a:solidFill>
                <a:effectLst/>
                <a:latin typeface="+mn-lt"/>
                <a:ea typeface="+mn-ea"/>
                <a:cs typeface="+mn-cs"/>
              </a:rPr>
              <a:t>- Learning about dementia can help make things easier and give you some ideas about the things you can do together.  If you don’t know someone with dementia, one of your friends might do, and learning a little bit more might help you to support your friends.  </a:t>
            </a:r>
          </a:p>
        </p:txBody>
      </p:sp>
      <p:sp>
        <p:nvSpPr>
          <p:cNvPr id="4" name="Slide Number Placeholder 3"/>
          <p:cNvSpPr>
            <a:spLocks noGrp="1"/>
          </p:cNvSpPr>
          <p:nvPr>
            <p:ph type="sldNum" sz="quarter" idx="10"/>
          </p:nvPr>
        </p:nvSpPr>
        <p:spPr/>
        <p:txBody>
          <a:bodyPr/>
          <a:lstStyle/>
          <a:p>
            <a:fld id="{E3681EA8-CB14-4E12-8F4B-D7780FCF9BF7}" type="slidenum">
              <a:rPr lang="en-GB" smtClean="0"/>
              <a:t>1</a:t>
            </a:fld>
            <a:endParaRPr lang="en-GB"/>
          </a:p>
        </p:txBody>
      </p:sp>
    </p:spTree>
    <p:extLst>
      <p:ext uri="{BB962C8B-B14F-4D97-AF65-F5344CB8AC3E}">
        <p14:creationId xmlns:p14="http://schemas.microsoft.com/office/powerpoint/2010/main" val="1247647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SUPPORTIN</a:t>
            </a:r>
            <a:r>
              <a:rPr lang="en-GB" baseline="0" dirty="0" smtClean="0"/>
              <a:t>G INFORMATION:</a:t>
            </a:r>
          </a:p>
          <a:p>
            <a:endParaRPr lang="en-GB" sz="2400" baseline="0" dirty="0" smtClean="0"/>
          </a:p>
          <a:p>
            <a:r>
              <a:rPr lang="en-GB" sz="2400" dirty="0" smtClean="0"/>
              <a:t>Alzheimer’s Society is the UK’s leading dementia charity. We provide information and support, improve care, fund research and create lasting change for people affected by dementia. </a:t>
            </a:r>
          </a:p>
          <a:p>
            <a:endParaRPr lang="en-GB" sz="2400" dirty="0" smtClean="0"/>
          </a:p>
          <a:p>
            <a:r>
              <a:rPr lang="en-GB" sz="2400" dirty="0" smtClean="0"/>
              <a:t>Every day, we work tirelessly to find new treatments and, ultimately, a cure for dementia.</a:t>
            </a:r>
          </a:p>
          <a:p>
            <a:endParaRPr lang="en-GB" sz="2400" dirty="0" smtClean="0"/>
          </a:p>
          <a:p>
            <a:r>
              <a:rPr lang="en-GB" sz="2400" dirty="0" smtClean="0"/>
              <a:t>We provide expert information, training and support services to all those who need our help.</a:t>
            </a:r>
          </a:p>
          <a:p>
            <a:endParaRPr lang="en-GB" sz="2400" dirty="0" smtClean="0"/>
          </a:p>
          <a:p>
            <a:r>
              <a:rPr lang="en-GB" sz="2400" dirty="0" smtClean="0"/>
              <a:t>And we are creating a more dementia-friendly society so people with the condition can live without fear and prejudice.</a:t>
            </a:r>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10</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0" i="0" kern="1200" dirty="0" smtClean="0">
                <a:solidFill>
                  <a:schemeClr val="tx1"/>
                </a:solidFill>
                <a:effectLst/>
                <a:latin typeface="+mn-lt"/>
                <a:ea typeface="+mn-ea"/>
                <a:cs typeface="+mn-cs"/>
              </a:rPr>
              <a:t>A Dementia Friend learns a little bit more about what it's like to live with dementia and then turns that understanding into action - anyone of any age can be a Dementia Friend. </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11</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12</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13</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1152144" rtl="0" eaLnBrk="1" fontAlgn="auto" latinLnBrk="0" hangingPunct="1">
              <a:lnSpc>
                <a:spcPct val="100000"/>
              </a:lnSpc>
              <a:spcBef>
                <a:spcPts val="0"/>
              </a:spcBef>
              <a:spcAft>
                <a:spcPts val="0"/>
              </a:spcAft>
              <a:buClrTx/>
              <a:buSzTx/>
              <a:buFontTx/>
              <a:buNone/>
              <a:tabLst/>
              <a:defRPr/>
            </a:pPr>
            <a:r>
              <a:rPr lang="en-GB" sz="2400" dirty="0" smtClean="0"/>
              <a:t>During Dementia Awareness Week in May, show you are united against dementia by:</a:t>
            </a:r>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14</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smtClean="0">
                <a:solidFill>
                  <a:schemeClr val="tx1"/>
                </a:solidFill>
                <a:effectLst/>
                <a:latin typeface="+mn-lt"/>
                <a:ea typeface="+mn-ea"/>
                <a:cs typeface="+mn-cs"/>
              </a:rPr>
              <a:t>more </a:t>
            </a:r>
            <a:r>
              <a:rPr lang="en-GB" sz="1600" kern="1200" dirty="0" smtClean="0">
                <a:solidFill>
                  <a:schemeClr val="tx1"/>
                </a:solidFill>
                <a:effectLst/>
                <a:latin typeface="+mn-lt"/>
                <a:ea typeface="+mn-ea"/>
                <a:cs typeface="+mn-cs"/>
              </a:rPr>
              <a:t>might help you to support your friends.  </a:t>
            </a:r>
          </a:p>
        </p:txBody>
      </p:sp>
      <p:sp>
        <p:nvSpPr>
          <p:cNvPr id="4" name="Slide Number Placeholder 3"/>
          <p:cNvSpPr>
            <a:spLocks noGrp="1"/>
          </p:cNvSpPr>
          <p:nvPr>
            <p:ph type="sldNum" sz="quarter" idx="10"/>
          </p:nvPr>
        </p:nvSpPr>
        <p:spPr/>
        <p:txBody>
          <a:bodyPr/>
          <a:lstStyle/>
          <a:p>
            <a:fld id="{E3681EA8-CB14-4E12-8F4B-D7780FCF9BF7}" type="slidenum">
              <a:rPr lang="en-GB" smtClean="0"/>
              <a:t>15</a:t>
            </a:fld>
            <a:endParaRPr lang="en-GB"/>
          </a:p>
        </p:txBody>
      </p:sp>
    </p:spTree>
    <p:extLst>
      <p:ext uri="{BB962C8B-B14F-4D97-AF65-F5344CB8AC3E}">
        <p14:creationId xmlns:p14="http://schemas.microsoft.com/office/powerpoint/2010/main" val="1247647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SUPPORTIN</a:t>
            </a:r>
            <a:r>
              <a:rPr lang="en-GB" baseline="0" dirty="0" smtClean="0"/>
              <a:t>G INFORMATION:</a:t>
            </a:r>
          </a:p>
          <a:p>
            <a:pPr marL="171450" indent="-171450">
              <a:buFontTx/>
              <a:buChar char="-"/>
            </a:pPr>
            <a:r>
              <a:rPr lang="en-GB" baseline="0" dirty="0" smtClean="0"/>
              <a:t>Often people suspect they might have dementia because they start becoming forgetful or confused, for example: forgetting people’s names or how to get home</a:t>
            </a:r>
          </a:p>
          <a:p>
            <a:pPr marL="0" indent="0">
              <a:buFontTx/>
              <a:buNone/>
            </a:pPr>
            <a:r>
              <a:rPr lang="en-GB" baseline="0" dirty="0" smtClean="0"/>
              <a:t>-  The symptoms of dementia get worse over time.  Every day tasks such as shopping or cooking become increasingly difficult and social situations become hard to manage, for example: recognising friends and family.</a:t>
            </a:r>
            <a:endParaRPr lang="en-GB" dirty="0" smtClean="0"/>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2</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SUPPORTING INFORMATION:</a:t>
            </a:r>
          </a:p>
          <a:p>
            <a:pPr marL="171450" indent="-171450">
              <a:buFontTx/>
              <a:buChar char="-"/>
            </a:pPr>
            <a:r>
              <a:rPr lang="en-GB" baseline="0" dirty="0" smtClean="0"/>
              <a:t>The number of people with dementia is steadily increasing</a:t>
            </a:r>
          </a:p>
          <a:p>
            <a:pPr marL="171450" indent="-171450">
              <a:buFontTx/>
              <a:buChar char="-"/>
            </a:pPr>
            <a:r>
              <a:rPr lang="en-GB" baseline="0" dirty="0" smtClean="0"/>
              <a:t>While dementia is more common in older people, it is important to remember that it is not a natural part of ageing – not all older people will develop dementia. </a:t>
            </a:r>
          </a:p>
          <a:p>
            <a:pPr marL="171450" indent="-171450">
              <a:buFontTx/>
              <a:buChar char="-"/>
            </a:pPr>
            <a:r>
              <a:rPr lang="en-GB" baseline="0" dirty="0" smtClean="0"/>
              <a:t>There are around 40,000 people under the age of 65 living with dementia  </a:t>
            </a:r>
            <a:endParaRPr lang="en-GB" dirty="0" smtClean="0"/>
          </a:p>
          <a:p>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3</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SUPPORTING INFORMATION:</a:t>
            </a:r>
          </a:p>
          <a:p>
            <a:pPr lvl="0"/>
            <a:r>
              <a:rPr lang="en-GB" sz="1600" kern="1200" dirty="0" smtClean="0">
                <a:solidFill>
                  <a:schemeClr val="tx1"/>
                </a:solidFill>
                <a:effectLst/>
                <a:latin typeface="+mn-lt"/>
                <a:ea typeface="+mn-ea"/>
                <a:cs typeface="+mn-cs"/>
              </a:rPr>
              <a:t>- Forgetting </a:t>
            </a:r>
            <a:r>
              <a:rPr lang="en-GB" sz="1400" kern="1200" dirty="0" smtClean="0">
                <a:solidFill>
                  <a:schemeClr val="tx1"/>
                </a:solidFill>
                <a:effectLst/>
                <a:latin typeface="+mn-lt"/>
                <a:ea typeface="+mn-ea"/>
                <a:cs typeface="+mn-cs"/>
              </a:rPr>
              <a:t>things: particularly things that happened recently. Someone might remember things from a long time ago, but not remember what happened earlier in the day. You might also find that people repeat things a lot</a:t>
            </a:r>
            <a:r>
              <a:rPr lang="en-GB" sz="1400" kern="1200" baseline="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GB" sz="1400" kern="1200" dirty="0" smtClean="0">
                <a:solidFill>
                  <a:schemeClr val="tx1"/>
                </a:solidFill>
                <a:effectLst/>
                <a:latin typeface="+mn-lt"/>
                <a:ea typeface="+mn-ea"/>
                <a:cs typeface="+mn-cs"/>
              </a:rPr>
              <a:t>- Finding it hard to get words out or understand: Sometimes people with dementia might struggle to find the </a:t>
            </a:r>
            <a:r>
              <a:rPr lang="en-GB" sz="1600" kern="1200" dirty="0" smtClean="0">
                <a:solidFill>
                  <a:schemeClr val="tx1"/>
                </a:solidFill>
                <a:effectLst/>
                <a:latin typeface="+mn-lt"/>
                <a:ea typeface="+mn-ea"/>
                <a:cs typeface="+mn-cs"/>
              </a:rPr>
              <a:t>right word for something or struggle to follow conversations.</a:t>
            </a:r>
          </a:p>
          <a:p>
            <a:pPr lvl="0"/>
            <a:r>
              <a:rPr lang="en-GB" sz="1600" kern="1200" dirty="0" smtClean="0">
                <a:solidFill>
                  <a:schemeClr val="tx1"/>
                </a:solidFill>
                <a:effectLst/>
                <a:latin typeface="+mn-lt"/>
                <a:ea typeface="+mn-ea"/>
                <a:cs typeface="+mn-cs"/>
              </a:rPr>
              <a:t>- Getting lost: people might not recognise places they know really well and get confused on the way to the shops or a relative’s house</a:t>
            </a:r>
          </a:p>
          <a:p>
            <a:pPr lvl="0"/>
            <a:r>
              <a:rPr lang="en-GB" sz="1600" kern="1200" dirty="0" smtClean="0">
                <a:solidFill>
                  <a:schemeClr val="tx1"/>
                </a:solidFill>
                <a:effectLst/>
                <a:latin typeface="+mn-lt"/>
                <a:ea typeface="+mn-ea"/>
                <a:cs typeface="+mn-cs"/>
              </a:rPr>
              <a:t>- Getting mixed up about dates and times: people with dementia might not know what day or year it is. They might get dressed in the middle of the night, or think they should be going to school or their job even though they haven’t been to school or work for a long time. </a:t>
            </a:r>
          </a:p>
          <a:p>
            <a:pPr lvl="0"/>
            <a:r>
              <a:rPr lang="en-GB" sz="1600" kern="1200" dirty="0" smtClean="0">
                <a:solidFill>
                  <a:schemeClr val="tx1"/>
                </a:solidFill>
                <a:effectLst/>
                <a:latin typeface="+mn-lt"/>
                <a:ea typeface="+mn-ea"/>
                <a:cs typeface="+mn-cs"/>
              </a:rPr>
              <a:t>- Reacting strangely: someone might react differently to how you expect, like getting upset by things that they used to find funny. </a:t>
            </a:r>
          </a:p>
          <a:p>
            <a:endParaRPr lang="en-GB" dirty="0" smtClean="0"/>
          </a:p>
          <a:p>
            <a:r>
              <a:rPr lang="en-GB" dirty="0" smtClean="0"/>
              <a:t>These symptoms</a:t>
            </a:r>
            <a:r>
              <a:rPr lang="en-GB" baseline="0" dirty="0" smtClean="0"/>
              <a:t> can cause people living with dementia to feel scared, lonely or upset.</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4</a:t>
            </a:fld>
            <a:endParaRPr lang="en-GB"/>
          </a:p>
        </p:txBody>
      </p:sp>
    </p:spTree>
    <p:extLst>
      <p:ext uri="{BB962C8B-B14F-4D97-AF65-F5344CB8AC3E}">
        <p14:creationId xmlns:p14="http://schemas.microsoft.com/office/powerpoint/2010/main" val="81319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009EE3"/>
                </a:solidFill>
                <a:latin typeface="Arial"/>
                <a:cs typeface="Arial"/>
                <a:hlinkClick r:id="rId3"/>
              </a:rPr>
              <a:t>www.youtube.com/watch?v=HqDCdgJ-gTU</a:t>
            </a:r>
            <a:r>
              <a:rPr lang="en-GB" dirty="0" smtClean="0">
                <a:solidFill>
                  <a:srgbClr val="009EE3"/>
                </a:solidFill>
                <a:latin typeface="Arial"/>
                <a:cs typeface="Arial"/>
              </a:rPr>
              <a:t> </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5</a:t>
            </a:fld>
            <a:endParaRPr lang="en-GB"/>
          </a:p>
        </p:txBody>
      </p:sp>
    </p:spTree>
    <p:extLst>
      <p:ext uri="{BB962C8B-B14F-4D97-AF65-F5344CB8AC3E}">
        <p14:creationId xmlns:p14="http://schemas.microsoft.com/office/powerpoint/2010/main" val="233504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009EE3"/>
                </a:solidFill>
                <a:latin typeface="Arial"/>
                <a:cs typeface="Arial"/>
                <a:hlinkClick r:id="rId3"/>
              </a:rPr>
              <a:t>www.youtube.com/watch?v=HqDCdgJ-gTU</a:t>
            </a:r>
            <a:r>
              <a:rPr lang="en-GB" dirty="0" smtClean="0">
                <a:solidFill>
                  <a:srgbClr val="009EE3"/>
                </a:solidFill>
                <a:latin typeface="Arial"/>
                <a:cs typeface="Arial"/>
              </a:rPr>
              <a:t> </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6</a:t>
            </a:fld>
            <a:endParaRPr lang="en-GB"/>
          </a:p>
        </p:txBody>
      </p:sp>
    </p:spTree>
    <p:extLst>
      <p:ext uri="{BB962C8B-B14F-4D97-AF65-F5344CB8AC3E}">
        <p14:creationId xmlns:p14="http://schemas.microsoft.com/office/powerpoint/2010/main" val="233504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lots of things that you can do to support</a:t>
            </a:r>
            <a:r>
              <a:rPr lang="en-GB" baseline="0" dirty="0" smtClean="0"/>
              <a:t> someone living with dementia.</a:t>
            </a:r>
            <a:endParaRPr lang="en-GB" dirty="0"/>
          </a:p>
        </p:txBody>
      </p:sp>
      <p:sp>
        <p:nvSpPr>
          <p:cNvPr id="4" name="Slide Number Placeholder 3"/>
          <p:cNvSpPr>
            <a:spLocks noGrp="1"/>
          </p:cNvSpPr>
          <p:nvPr>
            <p:ph type="sldNum" sz="quarter" idx="10"/>
          </p:nvPr>
        </p:nvSpPr>
        <p:spPr/>
        <p:txBody>
          <a:bodyPr/>
          <a:lstStyle/>
          <a:p>
            <a:fld id="{E3681EA8-CB14-4E12-8F4B-D7780FCF9BF7}" type="slidenum">
              <a:rPr lang="en-GB" smtClean="0"/>
              <a:t>7</a:t>
            </a:fld>
            <a:endParaRPr lang="en-GB"/>
          </a:p>
        </p:txBody>
      </p:sp>
    </p:spTree>
    <p:extLst>
      <p:ext uri="{BB962C8B-B14F-4D97-AF65-F5344CB8AC3E}">
        <p14:creationId xmlns:p14="http://schemas.microsoft.com/office/powerpoint/2010/main" val="98841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SUPPORTIN</a:t>
            </a:r>
            <a:r>
              <a:rPr lang="en-GB" baseline="0" dirty="0" smtClean="0"/>
              <a:t>G INFORMATION:</a:t>
            </a:r>
          </a:p>
          <a:p>
            <a:endParaRPr lang="en-GB" dirty="0" smtClean="0"/>
          </a:p>
          <a:p>
            <a:r>
              <a:rPr lang="en-GB" dirty="0" smtClean="0"/>
              <a:t>- This</a:t>
            </a:r>
            <a:r>
              <a:rPr lang="en-GB" baseline="0" dirty="0" smtClean="0"/>
              <a:t> video gives you an idea of day in the life of someone with dementia, and what can be done in the community to help them live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dirty="0" smtClean="0">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0" dirty="0" smtClean="0">
                <a:hlinkClick r:id="rId3"/>
              </a:rPr>
              <a:t>https://www.youtube.com/watch?v=Fz8ACEu7Lho</a:t>
            </a:r>
            <a:r>
              <a:rPr lang="en-GB" sz="1600" b="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600" b="0" dirty="0" smtClean="0"/>
              <a:t>What could</a:t>
            </a:r>
            <a:r>
              <a:rPr lang="en-GB" sz="1600" b="0" baseline="0" dirty="0" smtClean="0"/>
              <a:t> you do to help people living with dementia in your community</a:t>
            </a:r>
            <a:r>
              <a:rPr lang="en-GB" sz="1600" b="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500" kern="1200" dirty="0" smtClean="0">
                <a:solidFill>
                  <a:schemeClr val="tx1"/>
                </a:solidFill>
                <a:effectLst/>
                <a:latin typeface="+mn-lt"/>
                <a:ea typeface="+mn-ea"/>
                <a:cs typeface="+mn-cs"/>
              </a:rPr>
              <a:t>For example: be patient, if you</a:t>
            </a:r>
            <a:r>
              <a:rPr lang="en-GB" sz="1500" kern="1200" baseline="0" dirty="0" smtClean="0">
                <a:solidFill>
                  <a:schemeClr val="tx1"/>
                </a:solidFill>
                <a:effectLst/>
                <a:latin typeface="+mn-lt"/>
                <a:ea typeface="+mn-ea"/>
                <a:cs typeface="+mn-cs"/>
              </a:rPr>
              <a:t> see someone struggling ask an adult you know to help, </a:t>
            </a:r>
            <a:r>
              <a:rPr lang="en-GB" sz="1500" kern="1200" dirty="0" smtClean="0">
                <a:solidFill>
                  <a:schemeClr val="tx1"/>
                </a:solidFill>
                <a:effectLst/>
                <a:latin typeface="+mn-lt"/>
                <a:ea typeface="+mn-ea"/>
                <a:cs typeface="+mn-cs"/>
              </a:rPr>
              <a:t>talk clearly and slowly,</a:t>
            </a:r>
            <a:r>
              <a:rPr lang="en-GB" sz="1500" kern="1200" baseline="0" dirty="0" smtClean="0">
                <a:solidFill>
                  <a:schemeClr val="tx1"/>
                </a:solidFill>
                <a:effectLst/>
                <a:latin typeface="+mn-lt"/>
                <a:ea typeface="+mn-ea"/>
                <a:cs typeface="+mn-cs"/>
              </a:rPr>
              <a:t> setup a memory café at school and invite people </a:t>
            </a:r>
            <a:r>
              <a:rPr lang="en-GB" sz="1500" kern="1200" baseline="0" smtClean="0">
                <a:solidFill>
                  <a:schemeClr val="tx1"/>
                </a:solidFill>
                <a:effectLst/>
                <a:latin typeface="+mn-lt"/>
                <a:ea typeface="+mn-ea"/>
                <a:cs typeface="+mn-cs"/>
              </a:rPr>
              <a:t>from the local community.</a:t>
            </a:r>
            <a:endParaRPr lang="en-GB" sz="1600"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0" dirty="0" smtClean="0"/>
          </a:p>
        </p:txBody>
      </p:sp>
      <p:sp>
        <p:nvSpPr>
          <p:cNvPr id="4" name="Slide Number Placeholder 3"/>
          <p:cNvSpPr>
            <a:spLocks noGrp="1"/>
          </p:cNvSpPr>
          <p:nvPr>
            <p:ph type="sldNum" sz="quarter" idx="10"/>
          </p:nvPr>
        </p:nvSpPr>
        <p:spPr/>
        <p:txBody>
          <a:bodyPr/>
          <a:lstStyle/>
          <a:p>
            <a:fld id="{E3681EA8-CB14-4E12-8F4B-D7780FCF9BF7}" type="slidenum">
              <a:rPr lang="en-GB" smtClean="0"/>
              <a:t>8</a:t>
            </a:fld>
            <a:endParaRPr lang="en-GB"/>
          </a:p>
        </p:txBody>
      </p:sp>
    </p:spTree>
    <p:extLst>
      <p:ext uri="{BB962C8B-B14F-4D97-AF65-F5344CB8AC3E}">
        <p14:creationId xmlns:p14="http://schemas.microsoft.com/office/powerpoint/2010/main" val="233504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SUPPORTIN</a:t>
            </a:r>
            <a:r>
              <a:rPr lang="en-GB" baseline="0" dirty="0" smtClean="0"/>
              <a:t>G INFORMATION:</a:t>
            </a:r>
          </a:p>
          <a:p>
            <a:endParaRPr lang="en-GB" dirty="0" smtClean="0"/>
          </a:p>
          <a:p>
            <a:r>
              <a:rPr lang="en-GB" dirty="0" smtClean="0"/>
              <a:t>- This</a:t>
            </a:r>
            <a:r>
              <a:rPr lang="en-GB" baseline="0" dirty="0" smtClean="0"/>
              <a:t> video gives you an idea of day in the life of someone with dementia, and what can be done in the community to help them live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dirty="0" smtClean="0">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b="1" dirty="0" smtClean="0">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smtClean="0">
                <a:hlinkClick r:id="rId3"/>
              </a:rPr>
              <a:t>https://www.youtube.com/watch?v=Fz8ACEu7Lho</a:t>
            </a:r>
            <a:r>
              <a:rPr lang="en-GB" sz="1600" b="1" dirty="0" smtClean="0"/>
              <a:t> </a:t>
            </a:r>
          </a:p>
        </p:txBody>
      </p:sp>
      <p:sp>
        <p:nvSpPr>
          <p:cNvPr id="4" name="Slide Number Placeholder 3"/>
          <p:cNvSpPr>
            <a:spLocks noGrp="1"/>
          </p:cNvSpPr>
          <p:nvPr>
            <p:ph type="sldNum" sz="quarter" idx="10"/>
          </p:nvPr>
        </p:nvSpPr>
        <p:spPr/>
        <p:txBody>
          <a:bodyPr/>
          <a:lstStyle/>
          <a:p>
            <a:fld id="{E3681EA8-CB14-4E12-8F4B-D7780FCF9BF7}" type="slidenum">
              <a:rPr lang="en-GB" smtClean="0"/>
              <a:t>9</a:t>
            </a:fld>
            <a:endParaRPr lang="en-GB"/>
          </a:p>
        </p:txBody>
      </p:sp>
    </p:spTree>
    <p:extLst>
      <p:ext uri="{BB962C8B-B14F-4D97-AF65-F5344CB8AC3E}">
        <p14:creationId xmlns:p14="http://schemas.microsoft.com/office/powerpoint/2010/main" val="2335046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2055600"/>
            <a:ext cx="4700016" cy="4425696"/>
          </a:xfrm>
          <a:prstGeom prst="rect">
            <a:avLst/>
          </a:prstGeom>
        </p:spPr>
      </p:pic>
      <p:sp>
        <p:nvSpPr>
          <p:cNvPr id="2" name="Title 1"/>
          <p:cNvSpPr>
            <a:spLocks noGrp="1"/>
          </p:cNvSpPr>
          <p:nvPr>
            <p:ph type="ctrTitle"/>
          </p:nvPr>
        </p:nvSpPr>
        <p:spPr bwMode="gray">
          <a:xfrm>
            <a:off x="432000" y="2361600"/>
            <a:ext cx="3888877" cy="3467700"/>
          </a:xfrm>
        </p:spPr>
        <p:txBody>
          <a:bodyPr>
            <a:normAutofit/>
          </a:bodyPr>
          <a:lstStyle>
            <a:lvl1pPr>
              <a:lnSpc>
                <a:spcPts val="5000"/>
              </a:lnSpc>
              <a:defRPr sz="4800">
                <a:solidFill>
                  <a:schemeClr val="bg1"/>
                </a:solidFill>
              </a:defRPr>
            </a:lvl1pPr>
          </a:lstStyle>
          <a:p>
            <a:r>
              <a:rPr lang="en-US" smtClean="0"/>
              <a:t>Click to edit Master title style</a:t>
            </a:r>
            <a:endParaRPr lang="en-GB" dirty="0"/>
          </a:p>
        </p:txBody>
      </p:sp>
      <p:sp>
        <p:nvSpPr>
          <p:cNvPr id="8" name="Picture Placeholder 7"/>
          <p:cNvSpPr>
            <a:spLocks noGrp="1"/>
          </p:cNvSpPr>
          <p:nvPr>
            <p:ph type="pic" sz="quarter" idx="10"/>
          </p:nvPr>
        </p:nvSpPr>
        <p:spPr>
          <a:xfrm>
            <a:off x="4701599" y="0"/>
            <a:ext cx="6820475" cy="4482000"/>
          </a:xfrm>
        </p:spPr>
        <p:txBody>
          <a:bodyPr anchor="ctr"/>
          <a:lstStyle>
            <a:lvl1pPr algn="ctr">
              <a:defRPr/>
            </a:lvl1pPr>
          </a:lstStyle>
          <a:p>
            <a:r>
              <a:rPr lang="en-US" smtClean="0"/>
              <a:t>Click icon to add picture</a:t>
            </a:r>
            <a:endParaRPr lang="en-GB"/>
          </a:p>
        </p:txBody>
      </p:sp>
      <p:sp>
        <p:nvSpPr>
          <p:cNvPr id="3" name="Subtitle 2"/>
          <p:cNvSpPr>
            <a:spLocks noGrp="1"/>
          </p:cNvSpPr>
          <p:nvPr>
            <p:ph type="subTitle" idx="1"/>
          </p:nvPr>
        </p:nvSpPr>
        <p:spPr>
          <a:xfrm>
            <a:off x="4701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235773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912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AZ Log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83722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lumn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7315" y="3175"/>
            <a:ext cx="3794760" cy="6477000"/>
          </a:xfrm>
          <a:prstGeom prst="rect">
            <a:avLst/>
          </a:prstGeom>
        </p:spPr>
      </p:pic>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2952328"/>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Tree>
    <p:extLst>
      <p:ext uri="{BB962C8B-B14F-4D97-AF65-F5344CB8AC3E}">
        <p14:creationId xmlns:p14="http://schemas.microsoft.com/office/powerpoint/2010/main" val="369078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7727315" y="-1"/>
            <a:ext cx="3794400" cy="6480175"/>
          </a:xfrm>
        </p:spPr>
        <p:txBody>
          <a:bodyPr anchor="ctr"/>
          <a:lstStyle>
            <a:lvl1pPr algn="ctr">
              <a:defRPr/>
            </a:lvl1pPr>
          </a:lstStyle>
          <a:p>
            <a:r>
              <a:rPr lang="en-US" smtClean="0"/>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Tree>
    <p:extLst>
      <p:ext uri="{BB962C8B-B14F-4D97-AF65-F5344CB8AC3E}">
        <p14:creationId xmlns:p14="http://schemas.microsoft.com/office/powerpoint/2010/main" val="14691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D">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3477599" y="2664447"/>
            <a:ext cx="8044476" cy="3816000"/>
          </a:xfrm>
        </p:spPr>
        <p:txBody>
          <a:bodyPr anchor="ctr"/>
          <a:lstStyle>
            <a:lvl1pPr algn="ctr">
              <a:defRPr/>
            </a:lvl1pPr>
          </a:lstStyle>
          <a:p>
            <a:r>
              <a:rPr lang="en-US" smtClean="0"/>
              <a:t>Click icon to add picture</a:t>
            </a:r>
            <a:endParaRPr lang="en-GB"/>
          </a:p>
        </p:txBody>
      </p:sp>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59999" y="817495"/>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7" name="Text Placeholder 6"/>
          <p:cNvSpPr>
            <a:spLocks noGrp="1"/>
          </p:cNvSpPr>
          <p:nvPr>
            <p:ph type="body" sz="quarter" idx="14" hasCustomPrompt="1"/>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
        <p:nvSpPr>
          <p:cNvPr id="12" name="Content Placeholder 2"/>
          <p:cNvSpPr>
            <a:spLocks noGrp="1"/>
          </p:cNvSpPr>
          <p:nvPr>
            <p:ph idx="15"/>
          </p:nvPr>
        </p:nvSpPr>
        <p:spPr>
          <a:xfrm>
            <a:off x="7704000" y="817200"/>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3202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Content">
    <p:spTree>
      <p:nvGrpSpPr>
        <p:cNvPr id="1" name=""/>
        <p:cNvGrpSpPr/>
        <p:nvPr/>
      </p:nvGrpSpPr>
      <p:grpSpPr>
        <a:xfrm>
          <a:off x="0" y="0"/>
          <a:ext cx="0" cy="0"/>
          <a:chOff x="0" y="0"/>
          <a:chExt cx="0" cy="0"/>
        </a:xfrm>
      </p:grpSpPr>
      <p:sp>
        <p:nvSpPr>
          <p:cNvPr id="10" name="Rectangle 9"/>
          <p:cNvSpPr/>
          <p:nvPr userDrawn="1"/>
        </p:nvSpPr>
        <p:spPr bwMode="gray">
          <a:xfrm>
            <a:off x="0" y="0"/>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
        <p:nvSpPr>
          <p:cNvPr id="12" name="Content Placeholder 2"/>
          <p:cNvSpPr>
            <a:spLocks noGrp="1"/>
          </p:cNvSpPr>
          <p:nvPr>
            <p:ph idx="15"/>
          </p:nvPr>
        </p:nvSpPr>
        <p:spPr>
          <a:xfrm>
            <a:off x="3960000" y="4320207"/>
            <a:ext cx="3456000" cy="1440159"/>
          </a:xfrm>
        </p:spPr>
        <p:txBody>
          <a:bodyPr/>
          <a:lstStyle>
            <a:lvl1pPr>
              <a:spcAft>
                <a:spcPts val="0"/>
              </a:spcAft>
              <a:defRPr>
                <a:solidFill>
                  <a:schemeClr val="bg2"/>
                </a:solidFill>
              </a:defRPr>
            </a:lvl1pPr>
            <a:lvl2pPr>
              <a:spcAft>
                <a:spcPts val="0"/>
              </a:spcAft>
              <a:defRPr>
                <a:solidFill>
                  <a:schemeClr val="bg2"/>
                </a:solidFill>
              </a:defRPr>
            </a:lvl2pPr>
            <a:lvl3pPr>
              <a:spcAft>
                <a:spcPts val="0"/>
              </a:spcAft>
              <a:defRPr>
                <a:solidFill>
                  <a:schemeClr val="bg2"/>
                </a:solidFill>
              </a:defRPr>
            </a:lvl3pPr>
            <a:lvl4pPr>
              <a:spcAft>
                <a:spcPts val="0"/>
              </a:spcAft>
              <a:defRPr>
                <a:solidFill>
                  <a:schemeClr val="bg2"/>
                </a:solidFill>
              </a:defRPr>
            </a:lvl4pPr>
            <a:lvl5pPr>
              <a:spcAft>
                <a:spcPts val="0"/>
              </a:spcAft>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4"/>
          <p:cNvSpPr>
            <a:spLocks noGrp="1"/>
          </p:cNvSpPr>
          <p:nvPr>
            <p:ph type="body" sz="quarter" idx="17"/>
          </p:nvPr>
        </p:nvSpPr>
        <p:spPr>
          <a:xfrm>
            <a:off x="3960000" y="791816"/>
            <a:ext cx="3456000" cy="648072"/>
          </a:xfrm>
        </p:spPr>
        <p:txBody>
          <a:bodyPr/>
          <a:lstStyle>
            <a:lvl1pPr>
              <a:defRPr b="1">
                <a:solidFill>
                  <a:schemeClr val="bg2"/>
                </a:solidFill>
              </a:defRPr>
            </a:lvl1pPr>
          </a:lstStyle>
          <a:p>
            <a:pPr lvl="0"/>
            <a:r>
              <a:rPr lang="en-US" smtClean="0"/>
              <a:t>Click to edit Master text styles</a:t>
            </a:r>
          </a:p>
        </p:txBody>
      </p:sp>
      <p:sp>
        <p:nvSpPr>
          <p:cNvPr id="16" name="Text Placeholder 14"/>
          <p:cNvSpPr>
            <a:spLocks noGrp="1"/>
          </p:cNvSpPr>
          <p:nvPr>
            <p:ph type="body" sz="quarter" idx="18"/>
          </p:nvPr>
        </p:nvSpPr>
        <p:spPr>
          <a:xfrm>
            <a:off x="7848000" y="792000"/>
            <a:ext cx="3456000" cy="659444"/>
          </a:xfrm>
        </p:spPr>
        <p:txBody>
          <a:bodyPr/>
          <a:lstStyle>
            <a:lvl1pPr>
              <a:defRPr b="1">
                <a:solidFill>
                  <a:schemeClr val="bg2"/>
                </a:solidFill>
              </a:defRPr>
            </a:lvl1pPr>
          </a:lstStyle>
          <a:p>
            <a:pPr lvl="0"/>
            <a:r>
              <a:rPr lang="en-US" smtClean="0"/>
              <a:t>Click to edit Master text styles</a:t>
            </a:r>
          </a:p>
        </p:txBody>
      </p:sp>
      <p:sp>
        <p:nvSpPr>
          <p:cNvPr id="18" name="Chart Placeholder 17"/>
          <p:cNvSpPr>
            <a:spLocks noGrp="1"/>
          </p:cNvSpPr>
          <p:nvPr>
            <p:ph type="chart" sz="quarter" idx="19"/>
          </p:nvPr>
        </p:nvSpPr>
        <p:spPr>
          <a:xfrm>
            <a:off x="3960000" y="1473958"/>
            <a:ext cx="3457103" cy="2483893"/>
          </a:xfrm>
        </p:spPr>
        <p:txBody>
          <a:bodyPr anchor="ctr"/>
          <a:lstStyle>
            <a:lvl1pPr algn="ctr">
              <a:defRPr/>
            </a:lvl1pPr>
          </a:lstStyle>
          <a:p>
            <a:r>
              <a:rPr lang="en-US" smtClean="0"/>
              <a:t>Click icon to add chart</a:t>
            </a:r>
            <a:endParaRPr lang="en-GB"/>
          </a:p>
        </p:txBody>
      </p:sp>
      <p:sp>
        <p:nvSpPr>
          <p:cNvPr id="19" name="Chart Placeholder 17"/>
          <p:cNvSpPr>
            <a:spLocks noGrp="1"/>
          </p:cNvSpPr>
          <p:nvPr>
            <p:ph type="chart" sz="quarter" idx="20"/>
          </p:nvPr>
        </p:nvSpPr>
        <p:spPr>
          <a:xfrm>
            <a:off x="7848000" y="1472399"/>
            <a:ext cx="3469636" cy="4500673"/>
          </a:xfrm>
        </p:spPr>
        <p:txBody>
          <a:bodyPr anchor="t"/>
          <a:lstStyle>
            <a:lvl1pPr algn="l">
              <a:defRPr/>
            </a:lvl1pPr>
          </a:lstStyle>
          <a:p>
            <a:r>
              <a:rPr lang="en-US" smtClean="0"/>
              <a:t>Click icon to add chart</a:t>
            </a:r>
            <a:endParaRPr lang="en-GB" dirty="0"/>
          </a:p>
        </p:txBody>
      </p:sp>
    </p:spTree>
    <p:extLst>
      <p:ext uri="{BB962C8B-B14F-4D97-AF65-F5344CB8AC3E}">
        <p14:creationId xmlns:p14="http://schemas.microsoft.com/office/powerpoint/2010/main" val="47736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pport Slide 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4957" y="0"/>
            <a:ext cx="8046720" cy="6483096"/>
          </a:xfrm>
          <a:prstGeom prst="rect">
            <a:avLst/>
          </a:prstGeom>
        </p:spPr>
      </p:pic>
      <p:sp>
        <p:nvSpPr>
          <p:cNvPr id="10" name="Rectangle 9"/>
          <p:cNvSpPr/>
          <p:nvPr userDrawn="1"/>
        </p:nvSpPr>
        <p:spPr bwMode="gray">
          <a:xfrm>
            <a:off x="-2643" y="-1"/>
            <a:ext cx="3477600"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5"/>
            <a:ext cx="2952773" cy="1440160"/>
          </a:xfrm>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5991"/>
            <a:ext cx="2952973" cy="1152128"/>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7592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pport Slide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3475355" y="0"/>
            <a:ext cx="8046720" cy="6483096"/>
          </a:xfrm>
          <a:prstGeom prst="rect">
            <a:avLst/>
          </a:prstGeom>
        </p:spPr>
      </p:pic>
      <p:sp>
        <p:nvSpPr>
          <p:cNvPr id="10" name="Rectangle 9"/>
          <p:cNvSpPr/>
          <p:nvPr userDrawn="1"/>
        </p:nvSpPr>
        <p:spPr bwMode="gray">
          <a:xfrm>
            <a:off x="0" y="0"/>
            <a:ext cx="3477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dirty="0"/>
          </a:p>
        </p:txBody>
      </p:sp>
      <p:sp>
        <p:nvSpPr>
          <p:cNvPr id="6" name="Slide Number Placeholder 5"/>
          <p:cNvSpPr>
            <a:spLocks noGrp="1"/>
          </p:cNvSpPr>
          <p:nvPr>
            <p:ph type="sldNum" sz="quarter" idx="12"/>
          </p:nvPr>
        </p:nvSpPr>
        <p:spPr bwMode="gray">
          <a:xfrm>
            <a:off x="432000" y="5832375"/>
            <a:ext cx="1405159" cy="479231"/>
          </a:xfrm>
        </p:spPr>
        <p:txBody>
          <a:bodyPr/>
          <a:lstStyle>
            <a:lvl1pPr>
              <a:defRPr>
                <a:solidFill>
                  <a:schemeClr val="bg1"/>
                </a:solidFill>
              </a:defRPr>
            </a:lvl1pPr>
          </a:lstStyle>
          <a:p>
            <a:fld id="{0FDA4A6D-DED9-42C5-A648-700287CA7BAB}" type="slidenum">
              <a:rPr lang="en-GB" smtClean="0"/>
              <a:pPr/>
              <a:t>‹#›</a:t>
            </a:fld>
            <a:endParaRPr lang="en-GB"/>
          </a:p>
        </p:txBody>
      </p:sp>
      <p:sp>
        <p:nvSpPr>
          <p:cNvPr id="8" name="Text Placeholder 7"/>
          <p:cNvSpPr>
            <a:spLocks noGrp="1"/>
          </p:cNvSpPr>
          <p:nvPr>
            <p:ph type="body" sz="quarter" idx="13"/>
          </p:nvPr>
        </p:nvSpPr>
        <p:spPr bwMode="gray">
          <a:xfrm>
            <a:off x="431800" y="2376000"/>
            <a:ext cx="2952973" cy="1152119"/>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1"/>
                </a:solidFill>
              </a:rPr>
              <a:t>Alzheimer’s Society</a:t>
            </a:r>
            <a:endParaRPr lang="en-GB" sz="1400" dirty="0">
              <a:solidFill>
                <a:schemeClr val="bg1"/>
              </a:solidFill>
            </a:endParaRP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3953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 name="Rectangle 6"/>
          <p:cNvSpPr/>
          <p:nvPr userDrawn="1"/>
        </p:nvSpPr>
        <p:spPr bwMode="auto">
          <a:xfrm>
            <a:off x="0" y="0"/>
            <a:ext cx="4701600"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1599" y="0"/>
            <a:ext cx="6820475" cy="4480560"/>
          </a:xfrm>
          <a:prstGeom prst="rect">
            <a:avLst/>
          </a:prstGeom>
        </p:spPr>
      </p:pic>
      <p:sp>
        <p:nvSpPr>
          <p:cNvPr id="2" name="Title 1"/>
          <p:cNvSpPr>
            <a:spLocks noGrp="1"/>
          </p:cNvSpPr>
          <p:nvPr>
            <p:ph type="ctrTitle"/>
          </p:nvPr>
        </p:nvSpPr>
        <p:spPr bwMode="gray">
          <a:xfrm>
            <a:off x="432000" y="370800"/>
            <a:ext cx="3888877" cy="5458500"/>
          </a:xfrm>
        </p:spPr>
        <p:txBody>
          <a:bodyPr>
            <a:normAutofit/>
          </a:bodyPr>
          <a:lstStyle>
            <a:lvl1pPr>
              <a:lnSpc>
                <a:spcPts val="5000"/>
              </a:lnSpc>
              <a:defRPr sz="48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701600" y="3744174"/>
            <a:ext cx="2736000"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8000" y="4708800"/>
            <a:ext cx="1417388" cy="1512989"/>
          </a:xfrm>
          <a:prstGeom prst="rect">
            <a:avLst/>
          </a:prstGeom>
        </p:spPr>
      </p:pic>
    </p:spTree>
    <p:extLst>
      <p:ext uri="{BB962C8B-B14F-4D97-AF65-F5344CB8AC3E}">
        <p14:creationId xmlns:p14="http://schemas.microsoft.com/office/powerpoint/2010/main" val="166689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56778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dirty="0" smtClean="0"/>
              <a:t>Presentation title 14/16pt</a:t>
            </a:r>
            <a:endParaRPr lang="en-GB" dirty="0"/>
          </a:p>
        </p:txBody>
      </p:sp>
      <p:sp>
        <p:nvSpPr>
          <p:cNvPr id="6" name="Slide Number Placeholder 5"/>
          <p:cNvSpPr>
            <a:spLocks noGrp="1"/>
          </p:cNvSpPr>
          <p:nvPr>
            <p:ph type="sldNum" sz="quarter" idx="12"/>
          </p:nvPr>
        </p:nvSpPr>
        <p:spPr bwMode="ltGray"/>
        <p:txBody>
          <a:bodyPr/>
          <a:lstStyle>
            <a:lvl1pPr>
              <a:defRPr>
                <a:solidFill>
                  <a:schemeClr val="bg1"/>
                </a:solidFill>
              </a:defRPr>
            </a:lvl1pPr>
          </a:lstStyle>
          <a:p>
            <a:fld id="{0FDA4A6D-DED9-42C5-A648-700287CA7BAB}" type="slidenum">
              <a:rPr lang="en-GB" smtClean="0"/>
              <a:pPr/>
              <a:t>‹#›</a:t>
            </a:fld>
            <a:endParaRPr lang="en-GB" dirty="0"/>
          </a:p>
        </p:txBody>
      </p:sp>
      <p:sp>
        <p:nvSpPr>
          <p:cNvPr id="9"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9982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65568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D">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444800" cy="6489372"/>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smtClean="0"/>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4"/>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0164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443216" cy="6483096"/>
          </a:xfrm>
          <a:prstGeom prst="rect">
            <a:avLst/>
          </a:prstGeom>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GB" smtClean="0"/>
              <a:t>Presentation title 14/16pt</a:t>
            </a:r>
            <a:endParaRPr lang="en-GB"/>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0FDA4A6D-DED9-42C5-A648-700287CA7BAB}" type="slidenum">
              <a:rPr lang="en-GB" smtClean="0"/>
              <a:pPr/>
              <a:t>‹#›</a:t>
            </a:fld>
            <a:endParaRPr lang="en-GB"/>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r>
              <a:rPr lang="en-US" smtClean="0"/>
              <a:t>Click icon to add picture</a:t>
            </a:r>
            <a:endParaRPr lang="en-GB"/>
          </a:p>
        </p:txBody>
      </p:sp>
      <p:sp>
        <p:nvSpPr>
          <p:cNvPr id="10" name="Subtitle 2"/>
          <p:cNvSpPr>
            <a:spLocks noGrp="1"/>
          </p:cNvSpPr>
          <p:nvPr>
            <p:ph type="subTitle" idx="1"/>
          </p:nvPr>
        </p:nvSpPr>
        <p:spPr>
          <a:xfrm>
            <a:off x="7437600" y="3744174"/>
            <a:ext cx="4104854" cy="2737121"/>
          </a:xfrm>
          <a:solidFill>
            <a:schemeClr val="accent6"/>
          </a:solidFill>
        </p:spPr>
        <p:txBody>
          <a:bodyPr lIns="144000" rIns="144000" bIns="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02550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smtClean="0"/>
              <a:t>Presentation title 14/16pt</a:t>
            </a:r>
            <a:endParaRPr lang="en-GB" dirty="0"/>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smtClean="0"/>
              <a:t>Click to edit Master text styles</a:t>
            </a:r>
          </a:p>
        </p:txBody>
      </p:sp>
      <p:sp>
        <p:nvSpPr>
          <p:cNvPr id="9" name="Title Placeholder 1"/>
          <p:cNvSpPr txBox="1">
            <a:spLocks/>
          </p:cNvSpPr>
          <p:nvPr userDrawn="1"/>
        </p:nvSpPr>
        <p:spPr>
          <a:xfrm>
            <a:off x="9396000" y="5973073"/>
            <a:ext cx="1764000" cy="219342"/>
          </a:xfrm>
          <a:prstGeom prst="rect">
            <a:avLst/>
          </a:prstGeom>
        </p:spPr>
        <p:txBody>
          <a:bodyPr vert="horz" lIns="0" tIns="0" rIns="0" bIns="0" rtlCol="0" anchor="t" anchorCtr="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nSpc>
                <a:spcPts val="1600"/>
              </a:lnSpc>
            </a:pPr>
            <a:r>
              <a:rPr lang="en-US" sz="1400" dirty="0" smtClean="0">
                <a:solidFill>
                  <a:schemeClr val="bg2"/>
                </a:solidFill>
              </a:rPr>
              <a:t>Alzheimer’s Society</a:t>
            </a:r>
            <a:endParaRPr lang="en-GB" sz="1400" dirty="0">
              <a:solidFill>
                <a:schemeClr val="bg2"/>
              </a:solidFill>
            </a:endParaRPr>
          </a:p>
        </p:txBody>
      </p:sp>
    </p:spTree>
    <p:extLst>
      <p:ext uri="{BB962C8B-B14F-4D97-AF65-F5344CB8AC3E}">
        <p14:creationId xmlns:p14="http://schemas.microsoft.com/office/powerpoint/2010/main" val="50370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Z Log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6800" y="4734000"/>
            <a:ext cx="1479665" cy="1579418"/>
          </a:xfrm>
          <a:prstGeom prst="rect">
            <a:avLst/>
          </a:prstGeom>
        </p:spPr>
      </p:pic>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r>
              <a:rPr lang="en-GB" smtClean="0"/>
              <a:t>Presentation title 14/16pt</a:t>
            </a:r>
            <a:endParaRPr lang="en-GB" dirty="0"/>
          </a:p>
        </p:txBody>
      </p:sp>
      <p:sp>
        <p:nvSpPr>
          <p:cNvPr id="6" name="Slide Number Placeholder 5"/>
          <p:cNvSpPr>
            <a:spLocks noGrp="1"/>
          </p:cNvSpPr>
          <p:nvPr>
            <p:ph type="sldNum" sz="quarter" idx="12"/>
          </p:nvPr>
        </p:nvSpPr>
        <p:spPr>
          <a:xfrm>
            <a:off x="432000" y="5832375"/>
            <a:ext cx="1405159" cy="479231"/>
          </a:xfrm>
        </p:spPr>
        <p:txBody>
          <a:bodyPr/>
          <a:lstStyle/>
          <a:p>
            <a:fld id="{0FDA4A6D-DED9-42C5-A648-700287CA7BAB}" type="slidenum">
              <a:rPr lang="en-GB" smtClean="0"/>
              <a:t>‹#›</a:t>
            </a:fld>
            <a:endParaRPr lang="en-GB"/>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08673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791816"/>
            <a:ext cx="10369868" cy="576064"/>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32000" y="2700000"/>
            <a:ext cx="10369868" cy="2197172"/>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2000" y="230781"/>
            <a:ext cx="2952773" cy="345010"/>
          </a:xfrm>
          <a:prstGeom prst="rect">
            <a:avLst/>
          </a:prstGeom>
        </p:spPr>
        <p:txBody>
          <a:bodyPr vert="horz" lIns="0" tIns="0" rIns="0" bIns="0" rtlCol="0" anchor="t" anchorCtr="0"/>
          <a:lstStyle>
            <a:lvl1pPr algn="l">
              <a:defRPr sz="1400" b="1">
                <a:solidFill>
                  <a:schemeClr val="bg2"/>
                </a:solidFill>
                <a:latin typeface="Arial" panose="020B0604020202020204" pitchFamily="34" charset="0"/>
                <a:cs typeface="Arial" panose="020B0604020202020204" pitchFamily="34" charset="0"/>
              </a:defRPr>
            </a:lvl1pPr>
          </a:lstStyle>
          <a:p>
            <a:r>
              <a:rPr lang="en-GB" smtClean="0"/>
              <a:t>Presentation title 14/16pt</a:t>
            </a:r>
            <a:endParaRPr lang="en-GB" dirty="0"/>
          </a:p>
        </p:txBody>
      </p:sp>
      <p:sp>
        <p:nvSpPr>
          <p:cNvPr id="6" name="Slide Number Placeholder 5"/>
          <p:cNvSpPr>
            <a:spLocks noGrp="1"/>
          </p:cNvSpPr>
          <p:nvPr>
            <p:ph type="sldNum" sz="quarter" idx="4"/>
          </p:nvPr>
        </p:nvSpPr>
        <p:spPr>
          <a:xfrm>
            <a:off x="432000" y="5857200"/>
            <a:ext cx="1405159" cy="479231"/>
          </a:xfrm>
          <a:prstGeom prst="rect">
            <a:avLst/>
          </a:prstGeom>
        </p:spPr>
        <p:txBody>
          <a:bodyPr vert="horz" lIns="0" tIns="0" rIns="0" bIns="0" rtlCol="0" anchor="t" anchorCtr="0"/>
          <a:lstStyle>
            <a:lvl1pPr algn="l">
              <a:lnSpc>
                <a:spcPts val="3600"/>
              </a:lnSpc>
              <a:defRPr sz="3600" b="0">
                <a:solidFill>
                  <a:schemeClr val="bg2"/>
                </a:solidFill>
                <a:latin typeface="Arial" panose="020B0604020202020204" pitchFamily="34" charset="0"/>
                <a:cs typeface="Arial" panose="020B0604020202020204" pitchFamily="34" charset="0"/>
              </a:defRPr>
            </a:lvl1pPr>
          </a:lstStyle>
          <a:p>
            <a:fld id="{0FDA4A6D-DED9-42C5-A648-700287CA7BAB}" type="slidenum">
              <a:rPr lang="en-GB" smtClean="0"/>
              <a:pPr/>
              <a:t>‹#›</a:t>
            </a:fld>
            <a:endParaRPr lang="en-GB" dirty="0"/>
          </a:p>
        </p:txBody>
      </p:sp>
    </p:spTree>
    <p:extLst>
      <p:ext uri="{BB962C8B-B14F-4D97-AF65-F5344CB8AC3E}">
        <p14:creationId xmlns:p14="http://schemas.microsoft.com/office/powerpoint/2010/main" val="824950805"/>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8" r:id="rId4"/>
    <p:sldLayoutId id="2147483659" r:id="rId5"/>
    <p:sldLayoutId id="2147483660" r:id="rId6"/>
    <p:sldLayoutId id="2147483661" r:id="rId7"/>
    <p:sldLayoutId id="2147483650" r:id="rId8"/>
    <p:sldLayoutId id="2147483669" r:id="rId9"/>
    <p:sldLayoutId id="2147483662" r:id="rId10"/>
    <p:sldLayoutId id="2147483668" r:id="rId11"/>
    <p:sldLayoutId id="2147483666" r:id="rId12"/>
    <p:sldLayoutId id="2147483667" r:id="rId13"/>
    <p:sldLayoutId id="2147483670" r:id="rId14"/>
    <p:sldLayoutId id="2147483663" r:id="rId15"/>
    <p:sldLayoutId id="2147483664" r:id="rId16"/>
    <p:sldLayoutId id="2147483665" r:id="rId17"/>
  </p:sldLayoutIdLst>
  <p:hf hdr="0" dt="0"/>
  <p:txStyles>
    <p:titleStyle>
      <a:lvl1pPr algn="l" defTabSz="1152144" rtl="0" eaLnBrk="1" latinLnBrk="0" hangingPunct="1">
        <a:lnSpc>
          <a:spcPts val="3600"/>
        </a:lnSpc>
        <a:spcBef>
          <a:spcPct val="0"/>
        </a:spcBef>
        <a:buNone/>
        <a:defRPr sz="3200" b="1" kern="1200">
          <a:solidFill>
            <a:schemeClr val="bg2"/>
          </a:solidFill>
          <a:latin typeface="Arial" panose="020B0604020202020204" pitchFamily="34" charset="0"/>
          <a:ea typeface="+mj-ea"/>
          <a:cs typeface="Arial" panose="020B0604020202020204" pitchFamily="34" charset="0"/>
        </a:defRPr>
      </a:lvl1pPr>
    </p:titleStyle>
    <p:bodyStyle>
      <a:lvl1pPr marL="0" indent="0" algn="l" defTabSz="1152144" rtl="0" eaLnBrk="1" latinLnBrk="0" hangingPunct="1">
        <a:lnSpc>
          <a:spcPts val="2500"/>
        </a:lnSpc>
        <a:spcBef>
          <a:spcPts val="0"/>
        </a:spcBef>
        <a:spcAft>
          <a:spcPts val="1200"/>
        </a:spcAft>
        <a:buFont typeface="Arial" panose="020B0604020202020204" pitchFamily="34" charset="0"/>
        <a:buNone/>
        <a:defRPr sz="22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500"/>
        </a:lnSpc>
        <a:spcBef>
          <a:spcPts val="0"/>
        </a:spcBef>
        <a:spcAft>
          <a:spcPts val="1200"/>
        </a:spcAft>
        <a:buClr>
          <a:schemeClr val="accent1"/>
        </a:buClr>
        <a:buSzPct val="90000"/>
        <a:buFont typeface="Wingdings" panose="05000000000000000000" pitchFamily="2" charset="2"/>
        <a:buChar char=""/>
        <a:defRPr sz="22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500"/>
        </a:lnSpc>
        <a:spcBef>
          <a:spcPts val="0"/>
        </a:spcBef>
        <a:spcAft>
          <a:spcPts val="1200"/>
        </a:spcAft>
        <a:buClr>
          <a:schemeClr val="accent1"/>
        </a:buClr>
        <a:buSzPct val="110000"/>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500"/>
        </a:lnSpc>
        <a:spcBef>
          <a:spcPts val="0"/>
        </a:spcBef>
        <a:spcAft>
          <a:spcPts val="1200"/>
        </a:spcAft>
        <a:buClr>
          <a:schemeClr val="accent1"/>
        </a:buClr>
        <a:buFont typeface="Arial" panose="020B0604020202020204" pitchFamily="34" charset="0"/>
        <a:buChar char="»"/>
        <a:defRPr sz="22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HqDCdgJ-gTU?rel=0"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Fz8ACEu7Lho?rel=0"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676" y="0"/>
            <a:ext cx="4813399" cy="437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p:txBody>
          <a:bodyPr>
            <a:normAutofit/>
          </a:bodyPr>
          <a:lstStyle/>
          <a:p>
            <a:r>
              <a:rPr lang="en-GB" dirty="0" smtClean="0"/>
              <a:t>Let’s create a dementia-friendly generation</a:t>
            </a:r>
            <a:endParaRPr lang="en-GB" dirty="0"/>
          </a:p>
        </p:txBody>
      </p:sp>
      <p:sp>
        <p:nvSpPr>
          <p:cNvPr id="5" name="Subtitle 4"/>
          <p:cNvSpPr>
            <a:spLocks noGrp="1"/>
          </p:cNvSpPr>
          <p:nvPr>
            <p:ph type="subTitle" idx="1"/>
          </p:nvPr>
        </p:nvSpPr>
        <p:spPr/>
        <p:txBody>
          <a:bodyPr/>
          <a:lstStyle/>
          <a:p>
            <a:r>
              <a:rPr lang="en-GB" dirty="0" smtClean="0"/>
              <a:t>Alzheimer’s Society</a:t>
            </a:r>
            <a:endParaRPr lang="en-GB" dirty="0"/>
          </a:p>
        </p:txBody>
      </p:sp>
    </p:spTree>
    <p:extLst>
      <p:ext uri="{BB962C8B-B14F-4D97-AF65-F5344CB8AC3E}">
        <p14:creationId xmlns:p14="http://schemas.microsoft.com/office/powerpoint/2010/main" val="3071881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What does Alzheimer’s Society do?</a:t>
            </a:r>
            <a:endParaRPr lang="en-GB"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10</a:t>
            </a:fld>
            <a:endParaRPr lang="en-GB"/>
          </a:p>
        </p:txBody>
      </p:sp>
      <p:sp>
        <p:nvSpPr>
          <p:cNvPr id="8" name="Content Placeholder 4"/>
          <p:cNvSpPr txBox="1">
            <a:spLocks/>
          </p:cNvSpPr>
          <p:nvPr/>
        </p:nvSpPr>
        <p:spPr>
          <a:xfrm>
            <a:off x="3744813" y="313439"/>
            <a:ext cx="6696744" cy="5446928"/>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lnSpc>
                <a:spcPct val="100000"/>
              </a:lnSpc>
              <a:spcAft>
                <a:spcPts val="1800"/>
              </a:spcAft>
              <a:buNone/>
            </a:pPr>
            <a:r>
              <a:rPr lang="en-GB" sz="2800" dirty="0" smtClean="0"/>
              <a:t>Alzheimer’s Society is the UK’s leading dementia charity:</a:t>
            </a:r>
          </a:p>
          <a:p>
            <a:pPr marL="0" lvl="1" indent="0">
              <a:lnSpc>
                <a:spcPct val="150000"/>
              </a:lnSpc>
              <a:buNone/>
            </a:pPr>
            <a:endParaRPr lang="en-GB" sz="2400" dirty="0" smtClean="0"/>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52"/>
          <a:stretch/>
        </p:blipFill>
        <p:spPr bwMode="auto">
          <a:xfrm>
            <a:off x="7043825" y="1367879"/>
            <a:ext cx="4467831" cy="404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4"/>
          <p:cNvSpPr txBox="1">
            <a:spLocks/>
          </p:cNvSpPr>
          <p:nvPr/>
        </p:nvSpPr>
        <p:spPr>
          <a:xfrm>
            <a:off x="3744813" y="1799927"/>
            <a:ext cx="3210272" cy="5446928"/>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lvl="1"/>
            <a:r>
              <a:rPr lang="en-GB" sz="2400" dirty="0" smtClean="0"/>
              <a:t>Research</a:t>
            </a:r>
            <a:endParaRPr lang="en-GB" sz="2400" dirty="0"/>
          </a:p>
          <a:p>
            <a:pPr lvl="1"/>
            <a:endParaRPr lang="en-GB" sz="2400" dirty="0"/>
          </a:p>
          <a:p>
            <a:pPr lvl="1"/>
            <a:r>
              <a:rPr lang="en-GB" sz="2400" dirty="0"/>
              <a:t>Information, training and support</a:t>
            </a:r>
          </a:p>
          <a:p>
            <a:pPr lvl="1"/>
            <a:endParaRPr lang="en-GB" sz="2400" dirty="0"/>
          </a:p>
          <a:p>
            <a:pPr lvl="1"/>
            <a:r>
              <a:rPr lang="en-GB" sz="2400" dirty="0"/>
              <a:t>Creating a dementia-friendly society</a:t>
            </a:r>
          </a:p>
        </p:txBody>
      </p:sp>
    </p:spTree>
    <p:extLst>
      <p:ext uri="{BB962C8B-B14F-4D97-AF65-F5344CB8AC3E}">
        <p14:creationId xmlns:p14="http://schemas.microsoft.com/office/powerpoint/2010/main" val="418804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Unite with us against dementia!</a:t>
            </a:r>
            <a:endParaRPr lang="en-GB"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11</a:t>
            </a:fld>
            <a:endParaRPr lang="en-GB"/>
          </a:p>
        </p:txBody>
      </p:sp>
      <p:sp>
        <p:nvSpPr>
          <p:cNvPr id="11" name="Content Placeholder 4"/>
          <p:cNvSpPr txBox="1">
            <a:spLocks/>
          </p:cNvSpPr>
          <p:nvPr/>
        </p:nvSpPr>
        <p:spPr>
          <a:xfrm>
            <a:off x="3841575" y="431775"/>
            <a:ext cx="7344816" cy="5446928"/>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buNone/>
            </a:pPr>
            <a:r>
              <a:rPr lang="en-GB" sz="2400" b="1" dirty="0" smtClean="0"/>
              <a:t>Become a Dementia Friend!</a:t>
            </a:r>
          </a:p>
          <a:p>
            <a:pPr marL="0" lvl="1" indent="0">
              <a:buNone/>
            </a:pPr>
            <a:endParaRPr lang="en-GB" sz="2400" b="1" dirty="0" smtClean="0"/>
          </a:p>
          <a:p>
            <a:pPr lvl="1">
              <a:lnSpc>
                <a:spcPct val="100000"/>
              </a:lnSpc>
              <a:spcAft>
                <a:spcPts val="1800"/>
              </a:spcAft>
            </a:pPr>
            <a:r>
              <a:rPr lang="en-GB" sz="2400" dirty="0" smtClean="0"/>
              <a:t>Visit DementiaFriends.org.uk and watch a short video </a:t>
            </a:r>
          </a:p>
          <a:p>
            <a:pPr lvl="1">
              <a:lnSpc>
                <a:spcPct val="100000"/>
              </a:lnSpc>
              <a:spcAft>
                <a:spcPts val="1800"/>
              </a:spcAft>
            </a:pPr>
            <a:r>
              <a:rPr lang="en-GB" sz="2400" dirty="0" smtClean="0"/>
              <a:t>Pledge an action to help someone living with dementia </a:t>
            </a:r>
          </a:p>
          <a:p>
            <a:pPr lvl="1">
              <a:lnSpc>
                <a:spcPct val="100000"/>
              </a:lnSpc>
              <a:spcAft>
                <a:spcPts val="1800"/>
              </a:spcAft>
            </a:pPr>
            <a:r>
              <a:rPr lang="en-GB" sz="2400" dirty="0"/>
              <a:t>W</a:t>
            </a:r>
            <a:r>
              <a:rPr lang="en-GB" sz="2400" dirty="0" smtClean="0"/>
              <a:t>ear your Dementia Friends badge</a:t>
            </a:r>
          </a:p>
          <a:p>
            <a:pPr marL="0" lvl="1" indent="0">
              <a:buNone/>
            </a:pPr>
            <a:endParaRPr lang="en-GB" sz="2400" dirty="0"/>
          </a:p>
        </p:txBody>
      </p:sp>
      <p:pic>
        <p:nvPicPr>
          <p:cNvPr id="2050" name="Picture 2" descr="\\Alzheimers.local\shared_data2\CandP\Community Engagement\Digital &amp; Marketing\Brand\Brand and IP\Logo Pack - For DF team\To send externally\Dementia_Friends_RGB_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989" y="3888159"/>
            <a:ext cx="38290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Unite with us against dementia!</a:t>
            </a:r>
            <a:endParaRPr lang="en-GB"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12</a:t>
            </a:fld>
            <a:endParaRPr lang="en-GB"/>
          </a:p>
        </p:txBody>
      </p:sp>
      <p:sp>
        <p:nvSpPr>
          <p:cNvPr id="11" name="Content Placeholder 4"/>
          <p:cNvSpPr txBox="1">
            <a:spLocks/>
          </p:cNvSpPr>
          <p:nvPr/>
        </p:nvSpPr>
        <p:spPr>
          <a:xfrm>
            <a:off x="3841575" y="431775"/>
            <a:ext cx="7344816" cy="5446928"/>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buNone/>
            </a:pPr>
            <a:r>
              <a:rPr lang="en-GB" sz="2400" b="1" dirty="0" smtClean="0"/>
              <a:t>Fundraise for us</a:t>
            </a:r>
          </a:p>
          <a:p>
            <a:pPr marL="0" lvl="1" indent="0">
              <a:buNone/>
            </a:pPr>
            <a:endParaRPr lang="en-GB" sz="2400" b="1" dirty="0" smtClean="0"/>
          </a:p>
          <a:p>
            <a:pPr lvl="1">
              <a:lnSpc>
                <a:spcPct val="100000"/>
              </a:lnSpc>
              <a:spcAft>
                <a:spcPts val="1800"/>
              </a:spcAft>
            </a:pPr>
            <a:r>
              <a:rPr lang="en-GB" sz="2400" dirty="0" smtClean="0"/>
              <a:t>Attend a Memory Walk and walk for a world without dementia</a:t>
            </a:r>
          </a:p>
          <a:p>
            <a:pPr lvl="1">
              <a:lnSpc>
                <a:spcPct val="100000"/>
              </a:lnSpc>
              <a:spcAft>
                <a:spcPts val="1800"/>
              </a:spcAft>
            </a:pPr>
            <a:r>
              <a:rPr lang="en-GB" sz="2400" dirty="0" smtClean="0"/>
              <a:t>Unleash your inner elves and donate £1 to dress up like an elf on Elf Day!</a:t>
            </a:r>
          </a:p>
          <a:p>
            <a:pPr marL="0" lvl="1" indent="0">
              <a:buNone/>
            </a:pPr>
            <a:endParaRPr lang="en-GB" sz="2400" dirty="0"/>
          </a:p>
        </p:txBody>
      </p:sp>
      <p:sp>
        <p:nvSpPr>
          <p:cNvPr id="3" name="AutoShape 2" descr="https://alzheimerssociety.sharepoint.com/tools-and-guidance/communication-tools/brand-guidelines/photos/PublishingImages/B2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Alzheimers.local\shared_data2\CandP\Community Engagement\Programme Partnerships\7) Youth\Comms\Website development\2017\Photos for website rebrand\Sacred Heart Catholic Primary School - Pupils.jpg"/>
          <p:cNvPicPr>
            <a:picLocks noChangeAspect="1" noChangeArrowheads="1"/>
          </p:cNvPicPr>
          <p:nvPr/>
        </p:nvPicPr>
        <p:blipFill rotWithShape="1">
          <a:blip r:embed="rId3">
            <a:extLst>
              <a:ext uri="{28A0092B-C50C-407E-A947-70E740481C1C}">
                <a14:useLocalDpi xmlns:a14="http://schemas.microsoft.com/office/drawing/2010/main" val="0"/>
              </a:ext>
            </a:extLst>
          </a:blip>
          <a:srcRect t="11963" b="10322"/>
          <a:stretch/>
        </p:blipFill>
        <p:spPr bwMode="auto">
          <a:xfrm>
            <a:off x="4536901" y="3155240"/>
            <a:ext cx="5256584" cy="272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5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Unite with us against dementia!</a:t>
            </a:r>
            <a:endParaRPr lang="en-GB"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13</a:t>
            </a:fld>
            <a:endParaRPr lang="en-GB"/>
          </a:p>
        </p:txBody>
      </p:sp>
      <p:sp>
        <p:nvSpPr>
          <p:cNvPr id="11" name="Content Placeholder 4"/>
          <p:cNvSpPr txBox="1">
            <a:spLocks/>
          </p:cNvSpPr>
          <p:nvPr/>
        </p:nvSpPr>
        <p:spPr>
          <a:xfrm>
            <a:off x="3841575" y="431775"/>
            <a:ext cx="7344816" cy="5446928"/>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buNone/>
            </a:pPr>
            <a:r>
              <a:rPr lang="en-GB" sz="2400" b="1" dirty="0" smtClean="0"/>
              <a:t>Fundraise for us</a:t>
            </a:r>
          </a:p>
          <a:p>
            <a:pPr marL="0" lvl="1" indent="0">
              <a:buNone/>
            </a:pPr>
            <a:endParaRPr lang="en-GB" sz="2400" b="1" dirty="0" smtClean="0"/>
          </a:p>
          <a:p>
            <a:pPr marL="0" lvl="1" indent="0">
              <a:buNone/>
            </a:pPr>
            <a:endParaRPr lang="en-GB" sz="2400" b="1" dirty="0" smtClean="0"/>
          </a:p>
          <a:p>
            <a:pPr marL="0" lvl="1" indent="0">
              <a:buNone/>
            </a:pPr>
            <a:endParaRPr lang="en-GB" sz="2400" b="1" dirty="0" smtClean="0"/>
          </a:p>
          <a:p>
            <a:pPr marL="0" lvl="1" indent="0">
              <a:buNone/>
            </a:pPr>
            <a:endParaRPr lang="en-GB" sz="2400" b="1" dirty="0" smtClean="0"/>
          </a:p>
          <a:p>
            <a:pPr marL="0" lvl="1" indent="0">
              <a:buNone/>
            </a:pPr>
            <a:endParaRPr lang="en-GB" sz="2400" b="1" dirty="0" smtClean="0"/>
          </a:p>
          <a:p>
            <a:pPr marL="0" lvl="1" indent="0">
              <a:buNone/>
            </a:pPr>
            <a:endParaRPr lang="en-GB" sz="2400" b="1" dirty="0" smtClean="0"/>
          </a:p>
          <a:p>
            <a:pPr marL="0" lvl="1" indent="0">
              <a:lnSpc>
                <a:spcPct val="100000"/>
              </a:lnSpc>
              <a:spcAft>
                <a:spcPts val="1800"/>
              </a:spcAft>
              <a:buNone/>
            </a:pPr>
            <a:endParaRPr lang="en-GB" sz="2400" b="1" dirty="0" smtClean="0"/>
          </a:p>
          <a:p>
            <a:pPr marL="0" lvl="1" indent="0">
              <a:lnSpc>
                <a:spcPct val="100000"/>
              </a:lnSpc>
              <a:spcAft>
                <a:spcPts val="1800"/>
              </a:spcAft>
              <a:buNone/>
            </a:pPr>
            <a:endParaRPr lang="en-GB" sz="2400" b="1" dirty="0"/>
          </a:p>
          <a:p>
            <a:pPr marL="0" lvl="1" indent="0">
              <a:lnSpc>
                <a:spcPct val="100000"/>
              </a:lnSpc>
              <a:spcAft>
                <a:spcPts val="1800"/>
              </a:spcAft>
              <a:buNone/>
            </a:pPr>
            <a:r>
              <a:rPr lang="en-GB" sz="2400" b="1" dirty="0" smtClean="0"/>
              <a:t>Help us support people with dementia today and find a cure for tomorrow.</a:t>
            </a:r>
          </a:p>
          <a:p>
            <a:pPr marL="0" lvl="1" indent="0">
              <a:buNone/>
            </a:pPr>
            <a:endParaRPr lang="en-GB" sz="2400" dirty="0"/>
          </a:p>
        </p:txBody>
      </p:sp>
      <p:sp>
        <p:nvSpPr>
          <p:cNvPr id="3" name="AutoShape 2" descr="https://alzheimerssociety.sharepoint.com/tools-and-guidance/communication-tools/brand-guidelines/photos/PublishingImages/B2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descr="\\taspdcpfil04\users\Daisy.Robson\Profile\Desktop\Fundrai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575" y="935831"/>
            <a:ext cx="2379588" cy="356938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4"/>
          <p:cNvSpPr txBox="1">
            <a:spLocks/>
          </p:cNvSpPr>
          <p:nvPr/>
        </p:nvSpPr>
        <p:spPr>
          <a:xfrm>
            <a:off x="6674641" y="287759"/>
            <a:ext cx="4198964" cy="5446928"/>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lvl="1">
              <a:lnSpc>
                <a:spcPct val="100000"/>
              </a:lnSpc>
              <a:spcAft>
                <a:spcPts val="1800"/>
              </a:spcAft>
            </a:pPr>
            <a:endParaRPr lang="en-GB" sz="2400" dirty="0" smtClean="0"/>
          </a:p>
          <a:p>
            <a:pPr lvl="1">
              <a:lnSpc>
                <a:spcPct val="100000"/>
              </a:lnSpc>
              <a:spcAft>
                <a:spcPts val="1800"/>
              </a:spcAft>
            </a:pPr>
            <a:endParaRPr lang="en-GB" sz="2400" dirty="0" smtClean="0"/>
          </a:p>
          <a:p>
            <a:pPr lvl="1">
              <a:lnSpc>
                <a:spcPct val="100000"/>
              </a:lnSpc>
              <a:spcAft>
                <a:spcPts val="1800"/>
              </a:spcAft>
            </a:pPr>
            <a:r>
              <a:rPr lang="en-GB" sz="2400" dirty="0" smtClean="0"/>
              <a:t>Rise against dementia by taking part in Cupcake Day</a:t>
            </a:r>
          </a:p>
          <a:p>
            <a:pPr lvl="1">
              <a:lnSpc>
                <a:spcPct val="100000"/>
              </a:lnSpc>
              <a:spcAft>
                <a:spcPts val="1800"/>
              </a:spcAft>
            </a:pPr>
            <a:endParaRPr lang="en-GB" sz="2400" dirty="0"/>
          </a:p>
          <a:p>
            <a:pPr lvl="1">
              <a:lnSpc>
                <a:spcPct val="100000"/>
              </a:lnSpc>
              <a:spcAft>
                <a:spcPts val="1800"/>
              </a:spcAft>
            </a:pPr>
            <a:r>
              <a:rPr lang="en-GB" sz="2400" dirty="0" smtClean="0"/>
              <a:t>Organise your own event and ask people to come along for a small donation</a:t>
            </a:r>
          </a:p>
        </p:txBody>
      </p:sp>
    </p:spTree>
    <p:extLst>
      <p:ext uri="{BB962C8B-B14F-4D97-AF65-F5344CB8AC3E}">
        <p14:creationId xmlns:p14="http://schemas.microsoft.com/office/powerpoint/2010/main" val="17818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Unite with us against dementia!</a:t>
            </a:r>
            <a:br>
              <a:rPr lang="en-GB" dirty="0" smtClean="0"/>
            </a:br>
            <a:endParaRPr lang="en-GB" sz="2800"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14</a:t>
            </a:fld>
            <a:endParaRPr lang="en-GB"/>
          </a:p>
        </p:txBody>
      </p:sp>
      <p:sp>
        <p:nvSpPr>
          <p:cNvPr id="11" name="Content Placeholder 4"/>
          <p:cNvSpPr txBox="1">
            <a:spLocks/>
          </p:cNvSpPr>
          <p:nvPr/>
        </p:nvSpPr>
        <p:spPr>
          <a:xfrm>
            <a:off x="3841575" y="359767"/>
            <a:ext cx="3791670" cy="5446928"/>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lnSpc>
                <a:spcPct val="100000"/>
              </a:lnSpc>
              <a:spcAft>
                <a:spcPts val="1800"/>
              </a:spcAft>
              <a:buNone/>
            </a:pPr>
            <a:r>
              <a:rPr lang="en-GB" sz="2400" b="1" dirty="0" smtClean="0"/>
              <a:t>Raise awareness</a:t>
            </a:r>
          </a:p>
          <a:p>
            <a:pPr lvl="1">
              <a:lnSpc>
                <a:spcPct val="100000"/>
              </a:lnSpc>
              <a:spcAft>
                <a:spcPts val="1800"/>
              </a:spcAft>
            </a:pPr>
            <a:r>
              <a:rPr lang="en-GB" sz="2400" dirty="0" smtClean="0"/>
              <a:t>Raising awareness with other students or the local community</a:t>
            </a:r>
          </a:p>
          <a:p>
            <a:pPr lvl="1">
              <a:lnSpc>
                <a:spcPct val="100000"/>
              </a:lnSpc>
              <a:spcAft>
                <a:spcPts val="1800"/>
              </a:spcAft>
            </a:pPr>
            <a:r>
              <a:rPr lang="en-GB" sz="2400" dirty="0" smtClean="0"/>
              <a:t>Inviting local people with dementia into the school for a memory café</a:t>
            </a:r>
          </a:p>
          <a:p>
            <a:pPr lvl="1">
              <a:lnSpc>
                <a:spcPct val="100000"/>
              </a:lnSpc>
              <a:spcAft>
                <a:spcPts val="1800"/>
              </a:spcAft>
            </a:pPr>
            <a:r>
              <a:rPr lang="en-GB" sz="2400" dirty="0" smtClean="0"/>
              <a:t>Visit residents of a local care home and do an activity together</a:t>
            </a:r>
            <a:endParaRPr lang="en-GB" sz="2400" dirty="0"/>
          </a:p>
        </p:txBody>
      </p:sp>
      <p:pic>
        <p:nvPicPr>
          <p:cNvPr id="3075" name="Picture 3" descr="\\Alzheimers.local\shared_data2\CandP\Community Engagement\Programme Partnerships\7) Youth\Comms\Website development\2017\Photos for website rebrand\Resized\Dfs wall display 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269" y="575791"/>
            <a:ext cx="3349552" cy="22424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lzheimers.local\shared_data2\CandP\Community Engagement\Programme Partnerships\7) Youth\Comms\Website development\2017\Photos for website rebrand\Resized\Df placards 742.jpg"/>
          <p:cNvPicPr>
            <a:picLocks noChangeAspect="1" noChangeArrowheads="1"/>
          </p:cNvPicPr>
          <p:nvPr/>
        </p:nvPicPr>
        <p:blipFill rotWithShape="1">
          <a:blip r:embed="rId4">
            <a:extLst>
              <a:ext uri="{28A0092B-C50C-407E-A947-70E740481C1C}">
                <a14:useLocalDpi xmlns:a14="http://schemas.microsoft.com/office/drawing/2010/main" val="0"/>
              </a:ext>
            </a:extLst>
          </a:blip>
          <a:srcRect l="7184" t="6899" r="7506" b="9497"/>
          <a:stretch/>
        </p:blipFill>
        <p:spPr bwMode="auto">
          <a:xfrm>
            <a:off x="7849269" y="2824502"/>
            <a:ext cx="3349552" cy="218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51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676" y="0"/>
            <a:ext cx="4813399" cy="4374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p:txBody>
          <a:bodyPr>
            <a:normAutofit/>
          </a:bodyPr>
          <a:lstStyle/>
          <a:p>
            <a:r>
              <a:rPr lang="en-GB" dirty="0" smtClean="0"/>
              <a:t>Let’s create a dementia-friendly generation</a:t>
            </a:r>
            <a:endParaRPr lang="en-GB" dirty="0"/>
          </a:p>
        </p:txBody>
      </p:sp>
      <p:sp>
        <p:nvSpPr>
          <p:cNvPr id="5" name="Subtitle 4"/>
          <p:cNvSpPr>
            <a:spLocks noGrp="1"/>
          </p:cNvSpPr>
          <p:nvPr>
            <p:ph type="subTitle" idx="1"/>
          </p:nvPr>
        </p:nvSpPr>
        <p:spPr/>
        <p:txBody>
          <a:bodyPr/>
          <a:lstStyle/>
          <a:p>
            <a:endParaRPr lang="en-GB" sz="2000" dirty="0" smtClean="0"/>
          </a:p>
          <a:p>
            <a:r>
              <a:rPr lang="en-GB" sz="2000" dirty="0" smtClean="0"/>
              <a:t>@</a:t>
            </a:r>
            <a:r>
              <a:rPr lang="en-GB" sz="2000" dirty="0" err="1" smtClean="0"/>
              <a:t>AlzheimersSoc</a:t>
            </a:r>
            <a:endParaRPr lang="en-GB" sz="2000" dirty="0" smtClean="0"/>
          </a:p>
          <a:p>
            <a:endParaRPr lang="en-GB" sz="2000" dirty="0"/>
          </a:p>
          <a:p>
            <a:r>
              <a:rPr lang="en-GB" sz="2000" dirty="0" err="1" smtClean="0"/>
              <a:t>youngpeople</a:t>
            </a:r>
            <a:r>
              <a:rPr lang="en-GB" sz="2000" dirty="0" smtClean="0"/>
              <a:t>@</a:t>
            </a:r>
          </a:p>
          <a:p>
            <a:r>
              <a:rPr lang="en-GB" sz="2000" dirty="0" smtClean="0"/>
              <a:t>alzheimers.org.uk</a:t>
            </a:r>
          </a:p>
          <a:p>
            <a:endParaRPr lang="en-GB" sz="2000" dirty="0"/>
          </a:p>
          <a:p>
            <a:endParaRPr lang="en-GB" sz="2000" dirty="0"/>
          </a:p>
        </p:txBody>
      </p:sp>
    </p:spTree>
    <p:extLst>
      <p:ext uri="{BB962C8B-B14F-4D97-AF65-F5344CB8AC3E}">
        <p14:creationId xmlns:p14="http://schemas.microsoft.com/office/powerpoint/2010/main" val="956566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dementia?</a:t>
            </a:r>
            <a:endParaRPr lang="en-GB"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2</a:t>
            </a:fld>
            <a:endParaRPr lang="en-GB"/>
          </a:p>
        </p:txBody>
      </p:sp>
      <p:sp>
        <p:nvSpPr>
          <p:cNvPr id="5" name="Content Placeholder 4"/>
          <p:cNvSpPr>
            <a:spLocks noGrp="1"/>
          </p:cNvSpPr>
          <p:nvPr>
            <p:ph idx="14"/>
          </p:nvPr>
        </p:nvSpPr>
        <p:spPr/>
        <p:txBody>
          <a:bodyPr/>
          <a:lstStyle/>
          <a:p>
            <a:pPr lvl="1"/>
            <a:r>
              <a:rPr lang="en-GB" sz="2400" dirty="0" smtClean="0"/>
              <a:t>Although dementia mainly affects older people, it is not a natural part of ageing</a:t>
            </a:r>
          </a:p>
          <a:p>
            <a:pPr lvl="1"/>
            <a:r>
              <a:rPr lang="en-GB" sz="2400" dirty="0" smtClean="0"/>
              <a:t>You can’t catch dementia, it’s not like the chicken pox or common cold</a:t>
            </a:r>
          </a:p>
          <a:p>
            <a:pPr lvl="1"/>
            <a:r>
              <a:rPr lang="en-GB" sz="2400" dirty="0" smtClean="0"/>
              <a:t>Just because someone in your family has dementia, doesn’t mean you will get it</a:t>
            </a:r>
            <a:endParaRPr lang="en-GB" sz="2400" dirty="0"/>
          </a:p>
        </p:txBody>
      </p:sp>
      <p:sp>
        <p:nvSpPr>
          <p:cNvPr id="8" name="Content Placeholder 4"/>
          <p:cNvSpPr txBox="1">
            <a:spLocks/>
          </p:cNvSpPr>
          <p:nvPr/>
        </p:nvSpPr>
        <p:spPr>
          <a:xfrm>
            <a:off x="3960837" y="817495"/>
            <a:ext cx="3564000" cy="4294800"/>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lvl="1"/>
            <a:r>
              <a:rPr lang="en-GB" sz="2400" dirty="0" smtClean="0"/>
              <a:t>Dementia is caused when the brain is damaged by diseases</a:t>
            </a:r>
          </a:p>
          <a:p>
            <a:pPr lvl="1"/>
            <a:r>
              <a:rPr lang="en-GB" sz="2400" dirty="0" smtClean="0"/>
              <a:t>There are over 100 different types of dementia, Alzheimer’s disease is the most common</a:t>
            </a:r>
          </a:p>
          <a:p>
            <a:pPr lvl="1"/>
            <a:r>
              <a:rPr lang="en-GB" sz="2400" dirty="0" smtClean="0"/>
              <a:t>It is progressive, which means it will get worse over time</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53" y="2231975"/>
            <a:ext cx="2546369" cy="314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15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863824"/>
            <a:ext cx="2808757" cy="1008111"/>
          </a:xfrm>
        </p:spPr>
        <p:txBody>
          <a:bodyPr>
            <a:noAutofit/>
          </a:bodyPr>
          <a:lstStyle/>
          <a:p>
            <a:r>
              <a:rPr lang="en-GB" dirty="0" smtClean="0"/>
              <a:t>In the future, more people will be affected by dementia…</a:t>
            </a:r>
            <a:endParaRPr lang="en-GB"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3</a:t>
            </a:fld>
            <a:endParaRPr lang="en-GB"/>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861" y="3096343"/>
            <a:ext cx="5063714" cy="338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3744813" y="503783"/>
            <a:ext cx="3600400" cy="2448272"/>
          </a:xfrm>
          <a:prstGeom prst="wedgeRoundRectCallout">
            <a:avLst>
              <a:gd name="adj1" fmla="val -16600"/>
              <a:gd name="adj2" fmla="val 645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4159057" y="601471"/>
            <a:ext cx="2970132" cy="4294800"/>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lnSpc>
                <a:spcPct val="150000"/>
              </a:lnSpc>
              <a:buNone/>
            </a:pPr>
            <a:r>
              <a:rPr lang="en-GB" sz="2400" dirty="0" smtClean="0"/>
              <a:t>Currently there are 850 000 people living with dementia in the UK</a:t>
            </a:r>
            <a:endParaRPr lang="en-GB" sz="2400" dirty="0"/>
          </a:p>
        </p:txBody>
      </p:sp>
      <p:sp>
        <p:nvSpPr>
          <p:cNvPr id="12" name="Rounded Rectangular Callout 11"/>
          <p:cNvSpPr/>
          <p:nvPr/>
        </p:nvSpPr>
        <p:spPr>
          <a:xfrm>
            <a:off x="7845498" y="686154"/>
            <a:ext cx="3316139" cy="2448272"/>
          </a:xfrm>
          <a:prstGeom prst="wedgeRoundRectCallout">
            <a:avLst>
              <a:gd name="adj1" fmla="val -33854"/>
              <a:gd name="adj2" fmla="val 7235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4"/>
          <p:cNvSpPr txBox="1">
            <a:spLocks/>
          </p:cNvSpPr>
          <p:nvPr/>
        </p:nvSpPr>
        <p:spPr>
          <a:xfrm>
            <a:off x="8335521" y="719807"/>
            <a:ext cx="2970132" cy="4294800"/>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lvl="0" defTabSz="914400">
              <a:lnSpc>
                <a:spcPct val="150000"/>
              </a:lnSpc>
              <a:spcBef>
                <a:spcPts val="1000"/>
              </a:spcBef>
              <a:buClr>
                <a:srgbClr val="92D050"/>
              </a:buClr>
            </a:pPr>
            <a:r>
              <a:rPr lang="en-GB" sz="2400" dirty="0">
                <a:latin typeface="Arial"/>
                <a:cs typeface="Arial"/>
              </a:rPr>
              <a:t>That is equivalent </a:t>
            </a:r>
            <a:br>
              <a:rPr lang="en-GB" sz="2400" dirty="0">
                <a:latin typeface="Arial"/>
                <a:cs typeface="Arial"/>
              </a:rPr>
            </a:br>
            <a:r>
              <a:rPr lang="en-GB" sz="2400" dirty="0">
                <a:latin typeface="Arial"/>
                <a:cs typeface="Arial"/>
              </a:rPr>
              <a:t>to more than 22 Wembley stadiums </a:t>
            </a:r>
            <a:br>
              <a:rPr lang="en-GB" sz="2400" dirty="0">
                <a:latin typeface="Arial"/>
                <a:cs typeface="Arial"/>
              </a:rPr>
            </a:br>
            <a:r>
              <a:rPr lang="en-GB" sz="2400" dirty="0">
                <a:latin typeface="Arial"/>
                <a:cs typeface="Arial"/>
              </a:rPr>
              <a:t>at full capacity.</a:t>
            </a:r>
            <a:endParaRPr lang="en-GB" sz="2400" b="1" dirty="0">
              <a:latin typeface="Arial"/>
              <a:cs typeface="Arial"/>
            </a:endParaRPr>
          </a:p>
        </p:txBody>
      </p:sp>
    </p:spTree>
    <p:extLst>
      <p:ext uri="{BB962C8B-B14F-4D97-AF65-F5344CB8AC3E}">
        <p14:creationId xmlns:p14="http://schemas.microsoft.com/office/powerpoint/2010/main" val="149221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1500" b="37492"/>
          <a:stretch/>
        </p:blipFill>
        <p:spPr bwMode="auto">
          <a:xfrm>
            <a:off x="3528789" y="3600128"/>
            <a:ext cx="5856507" cy="288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GB" dirty="0" smtClean="0"/>
              <a:t>What are the symptoms of dementia?</a:t>
            </a:r>
            <a:endParaRPr lang="en-GB" dirty="0"/>
          </a:p>
        </p:txBody>
      </p:sp>
      <p:sp>
        <p:nvSpPr>
          <p:cNvPr id="4" name="Content Placeholder 3"/>
          <p:cNvSpPr>
            <a:spLocks noGrp="1"/>
          </p:cNvSpPr>
          <p:nvPr>
            <p:ph idx="1"/>
          </p:nvPr>
        </p:nvSpPr>
        <p:spPr>
          <a:xfrm>
            <a:off x="3960837" y="431775"/>
            <a:ext cx="7129630" cy="1702512"/>
          </a:xfrm>
        </p:spPr>
        <p:txBody>
          <a:bodyPr/>
          <a:lstStyle/>
          <a:p>
            <a:pPr marL="0" lvl="1" indent="0">
              <a:buNone/>
            </a:pPr>
            <a:r>
              <a:rPr lang="en-GB" dirty="0" smtClean="0"/>
              <a:t>Every person with dementia is different, so not everyone will have the same symptoms. </a:t>
            </a:r>
          </a:p>
          <a:p>
            <a:pPr marL="0" lvl="1" indent="0">
              <a:buNone/>
            </a:pPr>
            <a:r>
              <a:rPr lang="en-GB" dirty="0" smtClean="0"/>
              <a:t>Symptoms may include: </a:t>
            </a:r>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4</a:t>
            </a:fld>
            <a:endParaRPr lang="en-GB"/>
          </a:p>
        </p:txBody>
      </p:sp>
      <p:sp>
        <p:nvSpPr>
          <p:cNvPr id="22" name="Text Placeholder 21"/>
          <p:cNvSpPr>
            <a:spLocks noGrp="1"/>
          </p:cNvSpPr>
          <p:nvPr>
            <p:ph type="body" sz="quarter" idx="14"/>
          </p:nvPr>
        </p:nvSpPr>
        <p:spPr/>
        <p:txBody>
          <a:bodyPr/>
          <a:lstStyle/>
          <a:p>
            <a:r>
              <a:rPr lang="en-US" dirty="0" smtClean="0">
                <a:solidFill>
                  <a:schemeClr val="tx1"/>
                </a:solidFill>
              </a:rPr>
              <a:t>Alzheimer’s Society</a:t>
            </a:r>
            <a:endParaRPr lang="en-GB" dirty="0">
              <a:solidFill>
                <a:schemeClr val="tx1"/>
              </a:solidFill>
            </a:endParaRPr>
          </a:p>
        </p:txBody>
      </p:sp>
      <p:sp>
        <p:nvSpPr>
          <p:cNvPr id="10" name="Content Placeholder 9"/>
          <p:cNvSpPr>
            <a:spLocks noGrp="1"/>
          </p:cNvSpPr>
          <p:nvPr>
            <p:ph idx="15"/>
          </p:nvPr>
        </p:nvSpPr>
        <p:spPr>
          <a:xfrm>
            <a:off x="7704000" y="1609583"/>
            <a:ext cx="3358800" cy="1846528"/>
          </a:xfrm>
        </p:spPr>
        <p:txBody>
          <a:bodyPr/>
          <a:lstStyle/>
          <a:p>
            <a:pPr lvl="1"/>
            <a:r>
              <a:rPr lang="en-GB" dirty="0" smtClean="0"/>
              <a:t>Getting lost</a:t>
            </a:r>
          </a:p>
          <a:p>
            <a:pPr lvl="1"/>
            <a:r>
              <a:rPr lang="en-GB" dirty="0" smtClean="0"/>
              <a:t>Getting mixed up about dates and times</a:t>
            </a:r>
          </a:p>
          <a:p>
            <a:pPr lvl="1"/>
            <a:r>
              <a:rPr lang="en-GB" dirty="0" smtClean="0"/>
              <a:t>Reacting differently to normal</a:t>
            </a:r>
            <a:endParaRPr lang="en-GB" dirty="0"/>
          </a:p>
        </p:txBody>
      </p:sp>
      <p:sp>
        <p:nvSpPr>
          <p:cNvPr id="13" name="Content Placeholder 9"/>
          <p:cNvSpPr txBox="1">
            <a:spLocks/>
          </p:cNvSpPr>
          <p:nvPr/>
        </p:nvSpPr>
        <p:spPr>
          <a:xfrm>
            <a:off x="3972718" y="1609583"/>
            <a:ext cx="3358800" cy="1702512"/>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lvl="1"/>
            <a:r>
              <a:rPr lang="en-GB" dirty="0" smtClean="0"/>
              <a:t>Forgetting things</a:t>
            </a:r>
          </a:p>
          <a:p>
            <a:pPr lvl="1"/>
            <a:r>
              <a:rPr lang="en-GB" dirty="0" smtClean="0"/>
              <a:t>Finding it hard to get the right words out</a:t>
            </a:r>
            <a:endParaRPr lang="en-GB" dirty="0"/>
          </a:p>
        </p:txBody>
      </p:sp>
    </p:spTree>
    <p:extLst>
      <p:ext uri="{BB962C8B-B14F-4D97-AF65-F5344CB8AC3E}">
        <p14:creationId xmlns:p14="http://schemas.microsoft.com/office/powerpoint/2010/main" val="115921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Dementia doesn’t just affect the person living with the condition</a:t>
            </a:r>
            <a:endParaRPr lang="en-GB" dirty="0"/>
          </a:p>
        </p:txBody>
      </p:sp>
      <p:sp>
        <p:nvSpPr>
          <p:cNvPr id="3" name="Content Placeholder 2"/>
          <p:cNvSpPr>
            <a:spLocks noGrp="1"/>
          </p:cNvSpPr>
          <p:nvPr>
            <p:ph idx="1"/>
          </p:nvPr>
        </p:nvSpPr>
        <p:spPr>
          <a:xfrm>
            <a:off x="3758144" y="287759"/>
            <a:ext cx="3672000" cy="5158896"/>
          </a:xfrm>
        </p:spPr>
        <p:txBody>
          <a:bodyPr/>
          <a:lstStyle/>
          <a:p>
            <a:pPr marL="0" lvl="1" indent="0">
              <a:buNone/>
            </a:pPr>
            <a:r>
              <a:rPr lang="en-GB" dirty="0" smtClean="0"/>
              <a:t>Actress Carey Mulligan talks about how dementia affects her family:</a:t>
            </a:r>
          </a:p>
          <a:p>
            <a:pPr marL="0" lvl="1" indent="0">
              <a:buNone/>
            </a:pPr>
            <a:endParaRPr lang="en-GB" dirty="0"/>
          </a:p>
          <a:p>
            <a:pPr marL="0" lvl="1" indent="0">
              <a:buNone/>
            </a:pPr>
            <a:endParaRPr lang="en-GB" dirty="0" smtClean="0"/>
          </a:p>
          <a:p>
            <a:pPr marL="0" lvl="1" indent="0">
              <a:buNone/>
            </a:pPr>
            <a:endParaRPr lang="en-GB" dirty="0"/>
          </a:p>
          <a:p>
            <a:pPr marL="0" lvl="1" indent="0">
              <a:buNone/>
            </a:pPr>
            <a:endParaRPr lang="en-GB" dirty="0" smtClean="0"/>
          </a:p>
          <a:p>
            <a:pPr marL="0" lvl="1" indent="0">
              <a:buNone/>
            </a:pPr>
            <a:endParaRPr lang="en-GB" dirty="0" smtClean="0"/>
          </a:p>
          <a:p>
            <a:pPr marL="0" lvl="1" indent="0">
              <a:buNone/>
            </a:pPr>
            <a:endParaRPr lang="en-GB" dirty="0"/>
          </a:p>
          <a:p>
            <a:pPr marL="0" lvl="1" indent="0">
              <a:buNone/>
            </a:pPr>
            <a:r>
              <a:rPr lang="en-GB" dirty="0" smtClean="0"/>
              <a:t>As the video shows, dementia is a condition that has impacts on the whole family, friends and wider community.</a:t>
            </a:r>
            <a:endParaRPr lang="en-GB" dirty="0"/>
          </a:p>
        </p:txBody>
      </p:sp>
      <p:sp>
        <p:nvSpPr>
          <p:cNvPr id="5" name="Footer Placeholder 4"/>
          <p:cNvSpPr>
            <a:spLocks noGrp="1"/>
          </p:cNvSpPr>
          <p:nvPr>
            <p:ph type="ftr" sz="quarter" idx="11"/>
          </p:nvPr>
        </p:nvSpPr>
        <p:spPr/>
        <p:txBody>
          <a:bodyPr/>
          <a:lstStyle/>
          <a:p>
            <a:r>
              <a:rPr lang="en-GB" dirty="0" smtClean="0"/>
              <a:t>Let’s create a dementia-friendly generation</a:t>
            </a:r>
            <a:endParaRPr lang="en-GB"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5</a:t>
            </a:fld>
            <a:endParaRPr lang="en-GB"/>
          </a:p>
        </p:txBody>
      </p:sp>
      <p:pic>
        <p:nvPicPr>
          <p:cNvPr id="8" name="HqDCdgJ-gTU?rel=0"/>
          <p:cNvPicPr>
            <a:picLocks noRot="1" noChangeAspect="1"/>
          </p:cNvPicPr>
          <p:nvPr>
            <a:videoFile r:link="rId1"/>
          </p:nvPr>
        </p:nvPicPr>
        <p:blipFill>
          <a:blip r:embed="rId4"/>
          <a:stretch>
            <a:fillRect/>
          </a:stretch>
        </p:blipFill>
        <p:spPr>
          <a:xfrm>
            <a:off x="3600797" y="1511895"/>
            <a:ext cx="3960440" cy="2227748"/>
          </a:xfrm>
          <a:prstGeom prst="rect">
            <a:avLst/>
          </a:prstGeom>
        </p:spPr>
      </p:pic>
    </p:spTree>
    <p:extLst>
      <p:ext uri="{BB962C8B-B14F-4D97-AF65-F5344CB8AC3E}">
        <p14:creationId xmlns:p14="http://schemas.microsoft.com/office/powerpoint/2010/main" val="25901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You can help people living with dementia</a:t>
            </a:r>
          </a:p>
        </p:txBody>
      </p:sp>
      <p:sp>
        <p:nvSpPr>
          <p:cNvPr id="5" name="Footer Placeholder 4"/>
          <p:cNvSpPr>
            <a:spLocks noGrp="1"/>
          </p:cNvSpPr>
          <p:nvPr>
            <p:ph type="ftr" sz="quarter" idx="11"/>
          </p:nvPr>
        </p:nvSpPr>
        <p:spPr/>
        <p:txBody>
          <a:bodyPr/>
          <a:lstStyle/>
          <a:p>
            <a:r>
              <a:rPr lang="en-GB" dirty="0" smtClean="0"/>
              <a:t>Let’s create a dementia-friendly generation</a:t>
            </a:r>
            <a:endParaRPr lang="en-GB"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6</a:t>
            </a:fld>
            <a:endParaRPr lang="en-GB"/>
          </a:p>
        </p:txBody>
      </p:sp>
      <p:sp>
        <p:nvSpPr>
          <p:cNvPr id="7" name="Content Placeholder 3"/>
          <p:cNvSpPr txBox="1">
            <a:spLocks/>
          </p:cNvSpPr>
          <p:nvPr/>
        </p:nvSpPr>
        <p:spPr>
          <a:xfrm>
            <a:off x="3744813" y="287759"/>
            <a:ext cx="3672408" cy="4608512"/>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buFont typeface="Wingdings" panose="05000000000000000000" pitchFamily="2" charset="2"/>
              <a:buNone/>
            </a:pPr>
            <a:r>
              <a:rPr lang="en-GB" dirty="0" smtClean="0"/>
              <a:t>When people with dementia are supported by their families, friends and local community, they can continue to do the things they love to do for as long as possible.</a:t>
            </a:r>
          </a:p>
          <a:p>
            <a:pPr marL="0" lvl="1" indent="0">
              <a:buFont typeface="Wingdings" panose="05000000000000000000" pitchFamily="2" charset="2"/>
              <a:buNone/>
            </a:pPr>
            <a:r>
              <a:rPr lang="en-GB" dirty="0" smtClean="0"/>
              <a:t>Simple things will make a big difference:</a:t>
            </a:r>
          </a:p>
          <a:p>
            <a:pPr marL="0" lvl="1" indent="0">
              <a:buFont typeface="Wingdings" panose="05000000000000000000" pitchFamily="2" charset="2"/>
              <a:buNone/>
            </a:pPr>
            <a:endParaRPr lang="en-GB" dirty="0"/>
          </a:p>
        </p:txBody>
      </p:sp>
      <p:sp>
        <p:nvSpPr>
          <p:cNvPr id="9" name="Content Placeholder 9"/>
          <p:cNvSpPr txBox="1">
            <a:spLocks/>
          </p:cNvSpPr>
          <p:nvPr/>
        </p:nvSpPr>
        <p:spPr>
          <a:xfrm>
            <a:off x="3913994" y="2808039"/>
            <a:ext cx="3358800" cy="1702512"/>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lvl="1"/>
            <a:r>
              <a:rPr lang="en-GB" dirty="0" smtClean="0"/>
              <a:t>Talk slowly and clearly</a:t>
            </a:r>
          </a:p>
          <a:p>
            <a:pPr lvl="1"/>
            <a:r>
              <a:rPr lang="en-GB" dirty="0"/>
              <a:t>Be patient</a:t>
            </a:r>
          </a:p>
          <a:p>
            <a:pPr lvl="1"/>
            <a:r>
              <a:rPr lang="en-GB" dirty="0" smtClean="0"/>
              <a:t>If you see someone looking lost or confused, tell an adult you know and trust</a:t>
            </a:r>
          </a:p>
        </p:txBody>
      </p:sp>
    </p:spTree>
    <p:extLst>
      <p:ext uri="{BB962C8B-B14F-4D97-AF65-F5344CB8AC3E}">
        <p14:creationId xmlns:p14="http://schemas.microsoft.com/office/powerpoint/2010/main" val="3681550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431"/>
          <a:stretch/>
        </p:blipFill>
        <p:spPr bwMode="auto">
          <a:xfrm>
            <a:off x="8826500" y="19347"/>
            <a:ext cx="2695575" cy="58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32000" y="791815"/>
            <a:ext cx="2808757" cy="1008111"/>
          </a:xfrm>
        </p:spPr>
        <p:txBody>
          <a:bodyPr>
            <a:noAutofit/>
          </a:bodyPr>
          <a:lstStyle/>
          <a:p>
            <a:r>
              <a:rPr lang="en-GB" dirty="0" smtClean="0"/>
              <a:t>You can help people living with dementia</a:t>
            </a:r>
            <a:endParaRPr lang="en-GB" dirty="0"/>
          </a:p>
        </p:txBody>
      </p:sp>
      <p:sp>
        <p:nvSpPr>
          <p:cNvPr id="6" name="Footer Placeholder 5"/>
          <p:cNvSpPr>
            <a:spLocks noGrp="1"/>
          </p:cNvSpPr>
          <p:nvPr>
            <p:ph type="ftr" sz="quarter" idx="11"/>
          </p:nvPr>
        </p:nvSpPr>
        <p:spPr/>
        <p:txBody>
          <a:bodyPr/>
          <a:lstStyle/>
          <a:p>
            <a:r>
              <a:rPr lang="en-GB" dirty="0" smtClean="0"/>
              <a:t>Let’s create a dementia-friendly generation</a:t>
            </a:r>
            <a:endParaRPr lang="en-GB" dirty="0"/>
          </a:p>
        </p:txBody>
      </p:sp>
      <p:sp>
        <p:nvSpPr>
          <p:cNvPr id="7" name="Slide Number Placeholder 6"/>
          <p:cNvSpPr>
            <a:spLocks noGrp="1"/>
          </p:cNvSpPr>
          <p:nvPr>
            <p:ph type="sldNum" sz="quarter" idx="12"/>
          </p:nvPr>
        </p:nvSpPr>
        <p:spPr/>
        <p:txBody>
          <a:bodyPr/>
          <a:lstStyle/>
          <a:p>
            <a:fld id="{0FDA4A6D-DED9-42C5-A648-700287CA7BAB}" type="slidenum">
              <a:rPr lang="en-GB" smtClean="0"/>
              <a:pPr/>
              <a:t>7</a:t>
            </a:fld>
            <a:endParaRPr lang="en-GB"/>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7833"/>
          <a:stretch/>
        </p:blipFill>
        <p:spPr bwMode="auto">
          <a:xfrm>
            <a:off x="3726605" y="3478906"/>
            <a:ext cx="1708666" cy="300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3744812" y="287759"/>
            <a:ext cx="5081687" cy="1872208"/>
          </a:xfrm>
          <a:prstGeom prst="wedgeRoundRectCallout">
            <a:avLst>
              <a:gd name="adj1" fmla="val -30721"/>
              <a:gd name="adj2" fmla="val 1224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4"/>
          <p:cNvSpPr txBox="1">
            <a:spLocks/>
          </p:cNvSpPr>
          <p:nvPr/>
        </p:nvSpPr>
        <p:spPr>
          <a:xfrm>
            <a:off x="3900418" y="431775"/>
            <a:ext cx="4740939" cy="1944216"/>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marL="0" lvl="1" indent="0">
              <a:lnSpc>
                <a:spcPct val="150000"/>
              </a:lnSpc>
              <a:buNone/>
            </a:pPr>
            <a:r>
              <a:rPr lang="en-GB" sz="2200" dirty="0" smtClean="0"/>
              <a:t>If someone can’t remember your name or something you do together, try not to get upset or frustrated.</a:t>
            </a:r>
            <a:endParaRPr lang="en-GB" sz="22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V="1">
            <a:off x="5820948" y="2255219"/>
            <a:ext cx="3340332" cy="3437860"/>
          </a:xfrm>
          <a:prstGeom prst="rect">
            <a:avLst/>
          </a:prstGeom>
        </p:spPr>
      </p:pic>
      <p:sp>
        <p:nvSpPr>
          <p:cNvPr id="13" name="Content Placeholder 4"/>
          <p:cNvSpPr txBox="1">
            <a:spLocks/>
          </p:cNvSpPr>
          <p:nvPr/>
        </p:nvSpPr>
        <p:spPr>
          <a:xfrm>
            <a:off x="6049069" y="2447999"/>
            <a:ext cx="2376264" cy="4294800"/>
          </a:xfrm>
          <a:prstGeom prst="rect">
            <a:avLst/>
          </a:prstGeom>
        </p:spPr>
        <p:txBody>
          <a:bodyPr vert="horz" lIns="0" tIns="0" rIns="0" bIns="0" rtlCol="0" anchor="t" anchorCtr="0">
            <a:noAutofit/>
          </a:bodyPr>
          <a:lstStyle>
            <a:lvl1pPr marL="0" indent="0" algn="l" defTabSz="1152144" rtl="0" eaLnBrk="1" latinLnBrk="0" hangingPunct="1">
              <a:lnSpc>
                <a:spcPts val="2400"/>
              </a:lnSpc>
              <a:spcBef>
                <a:spcPts val="0"/>
              </a:spcBef>
              <a:spcAft>
                <a:spcPts val="1200"/>
              </a:spcAft>
              <a:buFont typeface="Arial" panose="020B0604020202020204" pitchFamily="34" charset="0"/>
              <a:buNone/>
              <a:defRPr sz="2000" kern="1200" spc="-30" baseline="0">
                <a:solidFill>
                  <a:schemeClr val="tx1"/>
                </a:solidFill>
                <a:latin typeface="Arial" panose="020B0604020202020204" pitchFamily="34" charset="0"/>
                <a:ea typeface="+mn-ea"/>
                <a:cs typeface="Arial" panose="020B0604020202020204" pitchFamily="34" charset="0"/>
              </a:defRPr>
            </a:lvl1pPr>
            <a:lvl2pPr marL="349250" indent="-349250" algn="l" defTabSz="1152144" rtl="0" eaLnBrk="1" latinLnBrk="0" hangingPunct="1">
              <a:lnSpc>
                <a:spcPts val="2400"/>
              </a:lnSpc>
              <a:spcBef>
                <a:spcPts val="0"/>
              </a:spcBef>
              <a:spcAft>
                <a:spcPts val="1200"/>
              </a:spcAft>
              <a:buClr>
                <a:schemeClr val="accent1"/>
              </a:buClr>
              <a:buSzPct val="90000"/>
              <a:buFont typeface="Wingdings" panose="05000000000000000000" pitchFamily="2" charset="2"/>
              <a:buChar char=""/>
              <a:defRPr sz="2000" kern="1200" spc="-30" baseline="0">
                <a:solidFill>
                  <a:schemeClr val="tx1"/>
                </a:solidFill>
                <a:latin typeface="Arial" panose="020B0604020202020204" pitchFamily="34" charset="0"/>
                <a:ea typeface="+mn-ea"/>
                <a:cs typeface="Arial" panose="020B0604020202020204" pitchFamily="34" charset="0"/>
              </a:defRPr>
            </a:lvl2pPr>
            <a:lvl3pPr marL="712089" indent="-348044" algn="l" defTabSz="1152144" rtl="0" eaLnBrk="1" latinLnBrk="0" hangingPunct="1">
              <a:lnSpc>
                <a:spcPts val="2400"/>
              </a:lnSpc>
              <a:spcBef>
                <a:spcPts val="0"/>
              </a:spcBef>
              <a:spcAft>
                <a:spcPts val="1200"/>
              </a:spcAft>
              <a:buClr>
                <a:schemeClr val="accent1"/>
              </a:buClr>
              <a:buSzPct val="110000"/>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3pPr>
            <a:lvl4pPr marL="1088640" indent="-349272"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4pPr>
            <a:lvl5pPr marL="1450182" indent="-348044" algn="l" defTabSz="1152144" rtl="0" eaLnBrk="1" latinLnBrk="0" hangingPunct="1">
              <a:lnSpc>
                <a:spcPts val="2400"/>
              </a:lnSpc>
              <a:spcBef>
                <a:spcPts val="0"/>
              </a:spcBef>
              <a:spcAft>
                <a:spcPts val="1200"/>
              </a:spcAft>
              <a:buClr>
                <a:schemeClr val="accent1"/>
              </a:buClr>
              <a:buFont typeface="Arial" panose="020B0604020202020204" pitchFamily="34" charset="0"/>
              <a:buChar char="»"/>
              <a:defRPr sz="2000" kern="1200" spc="-30" baseline="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a:lstStyle>
          <a:p>
            <a:pPr>
              <a:lnSpc>
                <a:spcPct val="150000"/>
              </a:lnSpc>
              <a:spcBef>
                <a:spcPts val="600"/>
              </a:spcBef>
            </a:pPr>
            <a:r>
              <a:rPr lang="en-GB" sz="2200" dirty="0" smtClean="0">
                <a:latin typeface="Arial"/>
                <a:cs typeface="Arial"/>
              </a:rPr>
              <a:t>There are still things you can do together, like listening to music or looking through old photographs. </a:t>
            </a:r>
            <a:endParaRPr lang="en-GB" sz="2200" dirty="0">
              <a:latin typeface="Arial"/>
              <a:cs typeface="Arial"/>
            </a:endParaRPr>
          </a:p>
        </p:txBody>
      </p:sp>
    </p:spTree>
    <p:extLst>
      <p:ext uri="{BB962C8B-B14F-4D97-AF65-F5344CB8AC3E}">
        <p14:creationId xmlns:p14="http://schemas.microsoft.com/office/powerpoint/2010/main" val="144592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791814"/>
            <a:ext cx="2880765" cy="1440000"/>
          </a:xfrm>
        </p:spPr>
        <p:txBody>
          <a:bodyPr>
            <a:noAutofit/>
          </a:bodyPr>
          <a:lstStyle/>
          <a:p>
            <a:r>
              <a:rPr lang="en-GB" dirty="0" smtClean="0"/>
              <a:t>Small changes can make a big difference</a:t>
            </a:r>
            <a:endParaRPr lang="en-GB" dirty="0"/>
          </a:p>
        </p:txBody>
      </p:sp>
      <p:sp>
        <p:nvSpPr>
          <p:cNvPr id="3" name="Content Placeholder 2"/>
          <p:cNvSpPr>
            <a:spLocks noGrp="1"/>
          </p:cNvSpPr>
          <p:nvPr>
            <p:ph idx="1"/>
          </p:nvPr>
        </p:nvSpPr>
        <p:spPr>
          <a:xfrm>
            <a:off x="3758144" y="287759"/>
            <a:ext cx="3672000" cy="5158896"/>
          </a:xfrm>
        </p:spPr>
        <p:txBody>
          <a:bodyPr/>
          <a:lstStyle/>
          <a:p>
            <a:pPr marL="0" lvl="1" indent="0">
              <a:buNone/>
            </a:pPr>
            <a:r>
              <a:rPr lang="en-GB" dirty="0" smtClean="0"/>
              <a:t>A day in the life of someone living with dementia:</a:t>
            </a:r>
          </a:p>
          <a:p>
            <a:pPr marL="0" lvl="1" indent="0">
              <a:buNone/>
            </a:pPr>
            <a:endParaRPr lang="en-GB" dirty="0"/>
          </a:p>
          <a:p>
            <a:pPr marL="0" lvl="1" indent="0">
              <a:buNone/>
            </a:pPr>
            <a:endParaRPr lang="en-GB" dirty="0" smtClean="0"/>
          </a:p>
          <a:p>
            <a:pPr marL="0" lvl="1" indent="0">
              <a:buNone/>
            </a:pPr>
            <a:endParaRPr lang="en-GB" dirty="0"/>
          </a:p>
          <a:p>
            <a:pPr marL="0" lvl="1" indent="0">
              <a:buNone/>
            </a:pPr>
            <a:endParaRPr lang="en-GB" dirty="0" smtClean="0"/>
          </a:p>
          <a:p>
            <a:pPr marL="0" lvl="1" indent="0">
              <a:buNone/>
            </a:pPr>
            <a:endParaRPr lang="en-GB" dirty="0" smtClean="0"/>
          </a:p>
          <a:p>
            <a:pPr marL="0" lvl="1" indent="0">
              <a:buNone/>
            </a:pPr>
            <a:endParaRPr lang="en-GB" dirty="0"/>
          </a:p>
          <a:p>
            <a:pPr marL="0" lvl="1" indent="0">
              <a:buNone/>
            </a:pPr>
            <a:r>
              <a:rPr lang="en-GB" b="1" dirty="0" smtClean="0"/>
              <a:t>What could you do to help someone living with dementia in your community?</a:t>
            </a:r>
          </a:p>
        </p:txBody>
      </p:sp>
      <p:sp>
        <p:nvSpPr>
          <p:cNvPr id="5" name="Footer Placeholder 4"/>
          <p:cNvSpPr>
            <a:spLocks noGrp="1"/>
          </p:cNvSpPr>
          <p:nvPr>
            <p:ph type="ftr" sz="quarter" idx="11"/>
          </p:nvPr>
        </p:nvSpPr>
        <p:spPr/>
        <p:txBody>
          <a:bodyPr/>
          <a:lstStyle/>
          <a:p>
            <a:r>
              <a:rPr lang="en-GB" dirty="0" smtClean="0"/>
              <a:t>Let’s create a dementia-friendly generation</a:t>
            </a:r>
            <a:endParaRPr lang="en-GB"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8</a:t>
            </a:fld>
            <a:endParaRPr lang="en-GB"/>
          </a:p>
        </p:txBody>
      </p:sp>
      <p:pic>
        <p:nvPicPr>
          <p:cNvPr id="4" name="Fz8ACEu7Lho?rel=0"/>
          <p:cNvPicPr>
            <a:picLocks noRot="1" noChangeAspect="1"/>
          </p:cNvPicPr>
          <p:nvPr>
            <a:videoFile r:link="rId1"/>
          </p:nvPr>
        </p:nvPicPr>
        <p:blipFill>
          <a:blip r:embed="rId4"/>
          <a:stretch>
            <a:fillRect/>
          </a:stretch>
        </p:blipFill>
        <p:spPr>
          <a:xfrm>
            <a:off x="3547046" y="1151855"/>
            <a:ext cx="4086199" cy="2298487"/>
          </a:xfrm>
          <a:prstGeom prst="rect">
            <a:avLst/>
          </a:prstGeom>
        </p:spPr>
      </p:pic>
    </p:spTree>
    <p:extLst>
      <p:ext uri="{BB962C8B-B14F-4D97-AF65-F5344CB8AC3E}">
        <p14:creationId xmlns:p14="http://schemas.microsoft.com/office/powerpoint/2010/main" val="682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7833"/>
          <a:stretch/>
        </p:blipFill>
        <p:spPr bwMode="auto">
          <a:xfrm>
            <a:off x="6265093" y="4054970"/>
            <a:ext cx="1380704" cy="242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32000" y="791814"/>
            <a:ext cx="2880765" cy="1440000"/>
          </a:xfrm>
        </p:spPr>
        <p:txBody>
          <a:bodyPr>
            <a:noAutofit/>
          </a:bodyPr>
          <a:lstStyle/>
          <a:p>
            <a:r>
              <a:rPr lang="en-GB" dirty="0" smtClean="0"/>
              <a:t>If you are worried, or have any questions about dementia…</a:t>
            </a:r>
            <a:endParaRPr lang="en-GB" dirty="0"/>
          </a:p>
        </p:txBody>
      </p:sp>
      <p:sp>
        <p:nvSpPr>
          <p:cNvPr id="3" name="Content Placeholder 2"/>
          <p:cNvSpPr>
            <a:spLocks noGrp="1"/>
          </p:cNvSpPr>
          <p:nvPr>
            <p:ph idx="1"/>
          </p:nvPr>
        </p:nvSpPr>
        <p:spPr>
          <a:xfrm>
            <a:off x="3744813" y="431775"/>
            <a:ext cx="3672000" cy="5158896"/>
          </a:xfrm>
        </p:spPr>
        <p:txBody>
          <a:bodyPr/>
          <a:lstStyle/>
          <a:p>
            <a:pPr lvl="1"/>
            <a:r>
              <a:rPr lang="en-GB" b="1" dirty="0" smtClean="0"/>
              <a:t>Talk to a parent</a:t>
            </a:r>
            <a:r>
              <a:rPr lang="en-GB" dirty="0" smtClean="0"/>
              <a:t>, guardian or adult that you know and trust</a:t>
            </a:r>
          </a:p>
          <a:p>
            <a:pPr lvl="1"/>
            <a:endParaRPr lang="en-GB" dirty="0" smtClean="0"/>
          </a:p>
          <a:p>
            <a:pPr lvl="1"/>
            <a:r>
              <a:rPr lang="en-GB" dirty="0" smtClean="0"/>
              <a:t>Visit </a:t>
            </a:r>
            <a:r>
              <a:rPr lang="en-GB" b="1" dirty="0" smtClean="0"/>
              <a:t>alzheimers.org.uk</a:t>
            </a:r>
            <a:r>
              <a:rPr lang="en-GB" dirty="0" smtClean="0"/>
              <a:t> for information</a:t>
            </a:r>
          </a:p>
          <a:p>
            <a:pPr lvl="1"/>
            <a:endParaRPr lang="en-GB" dirty="0" smtClean="0"/>
          </a:p>
          <a:p>
            <a:pPr lvl="1"/>
            <a:r>
              <a:rPr lang="en-GB" dirty="0" smtClean="0"/>
              <a:t>Call the National Dementia Helpline on </a:t>
            </a:r>
            <a:r>
              <a:rPr lang="en-GB" b="1" dirty="0" smtClean="0"/>
              <a:t>0300 222 1122</a:t>
            </a:r>
          </a:p>
        </p:txBody>
      </p:sp>
      <p:sp>
        <p:nvSpPr>
          <p:cNvPr id="5" name="Footer Placeholder 4"/>
          <p:cNvSpPr>
            <a:spLocks noGrp="1"/>
          </p:cNvSpPr>
          <p:nvPr>
            <p:ph type="ftr" sz="quarter" idx="11"/>
          </p:nvPr>
        </p:nvSpPr>
        <p:spPr/>
        <p:txBody>
          <a:bodyPr/>
          <a:lstStyle/>
          <a:p>
            <a:r>
              <a:rPr lang="en-GB" dirty="0" smtClean="0"/>
              <a:t>Let’s create a dementia-friendly generation</a:t>
            </a:r>
            <a:endParaRPr lang="en-GB" dirty="0"/>
          </a:p>
        </p:txBody>
      </p:sp>
      <p:sp>
        <p:nvSpPr>
          <p:cNvPr id="6" name="Slide Number Placeholder 5"/>
          <p:cNvSpPr>
            <a:spLocks noGrp="1"/>
          </p:cNvSpPr>
          <p:nvPr>
            <p:ph type="sldNum" sz="quarter" idx="12"/>
          </p:nvPr>
        </p:nvSpPr>
        <p:spPr/>
        <p:txBody>
          <a:bodyPr/>
          <a:lstStyle/>
          <a:p>
            <a:fld id="{0FDA4A6D-DED9-42C5-A648-700287CA7BAB}" type="slidenum">
              <a:rPr lang="en-GB" smtClean="0"/>
              <a:pPr/>
              <a:t>9</a:t>
            </a:fld>
            <a:endParaRPr lang="en-GB"/>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5608"/>
          <a:stretch/>
        </p:blipFill>
        <p:spPr bwMode="auto">
          <a:xfrm>
            <a:off x="3528789" y="3672135"/>
            <a:ext cx="1977457" cy="280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5579"/>
          <a:stretch/>
        </p:blipFill>
        <p:spPr bwMode="auto">
          <a:xfrm>
            <a:off x="5383093" y="4968007"/>
            <a:ext cx="100510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7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_PowerPoint template_2.0">
  <a:themeElements>
    <a:clrScheme name="AS Theme Colours">
      <a:dk1>
        <a:srgbClr val="000000"/>
      </a:dk1>
      <a:lt1>
        <a:srgbClr val="FFFFFF"/>
      </a:lt1>
      <a:dk2>
        <a:srgbClr val="1B1464"/>
      </a:dk2>
      <a:lt2>
        <a:srgbClr val="262626"/>
      </a:lt2>
      <a:accent1>
        <a:srgbClr val="0199FF"/>
      </a:accent1>
      <a:accent2>
        <a:srgbClr val="FF1C26"/>
      </a:accent2>
      <a:accent3>
        <a:srgbClr val="6BCFE5"/>
      </a:accent3>
      <a:accent4>
        <a:srgbClr val="FF7A85"/>
      </a:accent4>
      <a:accent5>
        <a:srgbClr val="1B1464"/>
      </a:accent5>
      <a:accent6>
        <a:srgbClr val="FF00FF"/>
      </a:accent6>
      <a:hlink>
        <a:srgbClr val="595959"/>
      </a:hlink>
      <a:folHlink>
        <a:srgbClr val="7F7F7F"/>
      </a:folHlink>
    </a:clrScheme>
    <a:fontScheme name="A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3CCA670D5B1EA45A735BF9A3DF3A721" ma:contentTypeVersion="2" ma:contentTypeDescription="Upload an image." ma:contentTypeScope="" ma:versionID="f32f28cf962e4b6bab0c70f51ce4b2ef">
  <xsd:schema xmlns:xsd="http://www.w3.org/2001/XMLSchema" xmlns:xs="http://www.w3.org/2001/XMLSchema" xmlns:p="http://schemas.microsoft.com/office/2006/metadata/properties" xmlns:ns1="http://schemas.microsoft.com/sharepoint/v3" xmlns:ns2="B5BCFCDC-CEB6-4D4F-A4B6-BD14C0E84DEE" xmlns:ns3="http://schemas.microsoft.com/sharepoint/v3/fields" xmlns:ns4="df1bc4a4-166f-4967-83c9-a74e50ce6a2e" targetNamespace="http://schemas.microsoft.com/office/2006/metadata/properties" ma:root="true" ma:fieldsID="a5b0997aadbcab296c822efefe1a2726" ns1:_="" ns2:_="" ns3:_="" ns4:_="">
    <xsd:import namespace="http://schemas.microsoft.com/sharepoint/v3"/>
    <xsd:import namespace="B5BCFCDC-CEB6-4D4F-A4B6-BD14C0E84DEE"/>
    <xsd:import namespace="http://schemas.microsoft.com/sharepoint/v3/fields"/>
    <xsd:import namespace="df1bc4a4-166f-4967-83c9-a74e50ce6a2e"/>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mb551c9132a74760a4cb9c95894f05b5" minOccurs="0"/>
                <xsd:element ref="ns4:g37c2579dc9c4d5b904a6cc6463129a2" minOccurs="0"/>
                <xsd:element ref="ns4:c9b7544c86fb4f218ec7fce492105b6a" minOccurs="0"/>
                <xsd:element ref="ns4:TaxCatchAl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4" nillable="true" ma:displayName="Scheduling Start Date" ma:description="" ma:hidden="true" ma:internalName="PublishingStartDate">
      <xsd:simpleType>
        <xsd:restriction base="dms:Unknown"/>
      </xsd:simpleType>
    </xsd:element>
    <xsd:element name="PublishingExpirationDate" ma:index="3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BCFCDC-CEB6-4D4F-A4B6-BD14C0E84DE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1bc4a4-166f-4967-83c9-a74e50ce6a2e" elementFormDefault="qualified">
    <xsd:import namespace="http://schemas.microsoft.com/office/2006/documentManagement/types"/>
    <xsd:import namespace="http://schemas.microsoft.com/office/infopath/2007/PartnerControls"/>
    <xsd:element name="mb551c9132a74760a4cb9c95894f05b5" ma:index="27" nillable="true" ma:taxonomy="true" ma:internalName="mb551c9132a74760a4cb9c95894f05b5" ma:taxonomyFieldName="LocationAlz" ma:displayName="Location" ma:default="" ma:fieldId="{6b551c91-32a7-4760-a4cb-9c95894f05b5}" ma:sspId="234cc4f6-1ea8-4064-b7f5-3804b9560f78" ma:termSetId="06cd20e9-9147-4d76-9b05-2d84a022ae97" ma:anchorId="00000000-0000-0000-0000-000000000000" ma:open="false" ma:isKeyword="false">
      <xsd:complexType>
        <xsd:sequence>
          <xsd:element ref="pc:Terms" minOccurs="0" maxOccurs="1"/>
        </xsd:sequence>
      </xsd:complexType>
    </xsd:element>
    <xsd:element name="g37c2579dc9c4d5b904a6cc6463129a2" ma:index="29" nillable="true" ma:taxonomy="true" ma:internalName="g37c2579dc9c4d5b904a6cc6463129a2" ma:taxonomyFieldName="DepartmentAlz" ma:displayName="Department" ma:fieldId="{037c2579-dc9c-4d5b-904a-6cc6463129a2}" ma:sspId="234cc4f6-1ea8-4064-b7f5-3804b9560f78" ma:termSetId="5158a808-cd8e-412d-a383-9414942a4042" ma:anchorId="00000000-0000-0000-0000-000000000000" ma:open="false" ma:isKeyword="false">
      <xsd:complexType>
        <xsd:sequence>
          <xsd:element ref="pc:Terms" minOccurs="0" maxOccurs="1"/>
        </xsd:sequence>
      </xsd:complexType>
    </xsd:element>
    <xsd:element name="c9b7544c86fb4f218ec7fce492105b6a" ma:index="31" nillable="true" ma:taxonomy="true" ma:internalName="c9b7544c86fb4f218ec7fce492105b6a" ma:taxonomyFieldName="TagAlz" ma:displayName="Alz Tag" ma:fieldId="{c9b7544c-86fb-4f21-8ec7-fce492105b6a}" ma:sspId="234cc4f6-1ea8-4064-b7f5-3804b9560f78" ma:termSetId="3909f584-adf6-4c0f-a1d8-a5f50c47bb9e" ma:anchorId="00000000-0000-0000-0000-000000000000" ma:open="false" ma:isKeyword="false">
      <xsd:complexType>
        <xsd:sequence>
          <xsd:element ref="pc:Terms" minOccurs="0" maxOccurs="1"/>
        </xsd:sequence>
      </xsd:complexType>
    </xsd:element>
    <xsd:element name="TaxCatchAll" ma:index="33" nillable="true" ma:displayName="Taxonomy Catch All Column" ma:description="" ma:hidden="true" ma:list="{e5cf7cc2-6032-46f9-aa6e-8cafd6d62c0a}" ma:internalName="TaxCatchAll" ma:showField="CatchAllData" ma:web="df1bc4a4-166f-4967-83c9-a74e50ce6a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B5BCFCDC-CEB6-4D4F-A4B6-BD14C0E84DEE" xsi:nil="true"/>
    <c9b7544c86fb4f218ec7fce492105b6a xmlns="df1bc4a4-166f-4967-83c9-a74e50ce6a2e">
      <Terms xmlns="http://schemas.microsoft.com/office/infopath/2007/PartnerControls"/>
    </c9b7544c86fb4f218ec7fce492105b6a>
    <TaxCatchAll xmlns="df1bc4a4-166f-4967-83c9-a74e50ce6a2e"/>
    <mb551c9132a74760a4cb9c95894f05b5 xmlns="df1bc4a4-166f-4967-83c9-a74e50ce6a2e">
      <Terms xmlns="http://schemas.microsoft.com/office/infopath/2007/PartnerControls"/>
    </mb551c9132a74760a4cb9c95894f05b5>
    <PublishingExpirationDate xmlns="http://schemas.microsoft.com/sharepoint/v3" xsi:nil="true"/>
    <PublishingStartDate xmlns="http://schemas.microsoft.com/sharepoint/v3" xsi:nil="true"/>
    <g37c2579dc9c4d5b904a6cc6463129a2 xmlns="df1bc4a4-166f-4967-83c9-a74e50ce6a2e">
      <Terms xmlns="http://schemas.microsoft.com/office/infopath/2007/PartnerControls"/>
    </g37c2579dc9c4d5b904a6cc6463129a2>
    <wic_System_Copyright xmlns="http://schemas.microsoft.com/sharepoint/v3/fields" xsi:nil="true"/>
  </documentManagement>
</p:properties>
</file>

<file path=customXml/itemProps1.xml><?xml version="1.0" encoding="utf-8"?>
<ds:datastoreItem xmlns:ds="http://schemas.openxmlformats.org/officeDocument/2006/customXml" ds:itemID="{60077BEE-41DA-470B-95F4-781563C5CF65}">
  <ds:schemaRefs>
    <ds:schemaRef ds:uri="http://schemas.microsoft.com/sharepoint/v3/contenttype/forms"/>
  </ds:schemaRefs>
</ds:datastoreItem>
</file>

<file path=customXml/itemProps2.xml><?xml version="1.0" encoding="utf-8"?>
<ds:datastoreItem xmlns:ds="http://schemas.openxmlformats.org/officeDocument/2006/customXml" ds:itemID="{71FD1853-0269-46A3-AE45-3074BC7C7C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BCFCDC-CEB6-4D4F-A4B6-BD14C0E84DEE"/>
    <ds:schemaRef ds:uri="http://schemas.microsoft.com/sharepoint/v3/fields"/>
    <ds:schemaRef ds:uri="df1bc4a4-166f-4967-83c9-a74e50ce6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FEB22-274F-4068-8673-8839FA9A9D3C}">
  <ds:schemaRefs>
    <ds:schemaRef ds:uri="http://schemas.microsoft.com/sharepoint/v3"/>
    <ds:schemaRef ds:uri="http://purl.org/dc/elements/1.1/"/>
    <ds:schemaRef ds:uri="http://purl.org/dc/dcmitype/"/>
    <ds:schemaRef ds:uri="http://schemas.microsoft.com/office/2006/documentManagement/types"/>
    <ds:schemaRef ds:uri="http://purl.org/dc/terms/"/>
    <ds:schemaRef ds:uri="http://schemas.microsoft.com/office/2006/metadata/properties"/>
    <ds:schemaRef ds:uri="B5BCFCDC-CEB6-4D4F-A4B6-BD14C0E84DEE"/>
    <ds:schemaRef ds:uri="http://schemas.microsoft.com/office/infopath/2007/PartnerControls"/>
    <ds:schemaRef ds:uri="http://www.w3.org/XML/1998/namespace"/>
    <ds:schemaRef ds:uri="http://schemas.openxmlformats.org/package/2006/metadata/core-properties"/>
    <ds:schemaRef ds:uri="df1bc4a4-166f-4967-83c9-a74e50ce6a2e"/>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AS_PowerPoint template_2.0</Template>
  <TotalTime>698</TotalTime>
  <Words>1415</Words>
  <Application>Microsoft Office PowerPoint</Application>
  <PresentationFormat>Custom</PresentationFormat>
  <Paragraphs>188</Paragraphs>
  <Slides>15</Slides>
  <Notes>15</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AS_PowerPoint template_2.0</vt:lpstr>
      <vt:lpstr>Let’s create a dementia-friendly generation</vt:lpstr>
      <vt:lpstr>What is dementia?</vt:lpstr>
      <vt:lpstr>In the future, more people will be affected by dementia…</vt:lpstr>
      <vt:lpstr>What are the symptoms of dementia?</vt:lpstr>
      <vt:lpstr>Dementia doesn’t just affect the person living with the condition</vt:lpstr>
      <vt:lpstr>You can help people living with dementia</vt:lpstr>
      <vt:lpstr>You can help people living with dementia</vt:lpstr>
      <vt:lpstr>Small changes can make a big difference</vt:lpstr>
      <vt:lpstr>If you are worried, or have any questions about dementia…</vt:lpstr>
      <vt:lpstr>What does Alzheimer’s Society do?</vt:lpstr>
      <vt:lpstr>Unite with us against dementia!</vt:lpstr>
      <vt:lpstr>Unite with us against dementia!</vt:lpstr>
      <vt:lpstr>Unite with us against dementia!</vt:lpstr>
      <vt:lpstr>Unite with us against dementia! </vt:lpstr>
      <vt:lpstr>Let’s create a dementia-friendly generation</vt:lpstr>
    </vt:vector>
  </TitlesOfParts>
  <Company>TAS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Coopey, Juliette</dc:creator>
  <cp:lastModifiedBy>Robson, Daisy</cp:lastModifiedBy>
  <cp:revision>31</cp:revision>
  <dcterms:created xsi:type="dcterms:W3CDTF">2017-01-06T12:00:31Z</dcterms:created>
  <dcterms:modified xsi:type="dcterms:W3CDTF">2017-09-22T13:38:07Z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0x0101009148F5A04DDD49CBA7127AADA5FB792B00AADE34325A8B49CDA8BB4DB53328F2140053CCA670D5B1EA45A735BF9A3DF3A721</vt:lpwstr>
  </property>
  <property fmtid="{D5CDD505-2E9C-101B-9397-08002B2CF9AE}" pid="3" name="LocationAlz">
    <vt:lpwstr/>
  </property>
  <property fmtid="{D5CDD505-2E9C-101B-9397-08002B2CF9AE}" pid="4" name="TagAlz">
    <vt:lpwstr/>
  </property>
  <property fmtid="{D5CDD505-2E9C-101B-9397-08002B2CF9AE}" pid="5" name="DepartmentAlz">
    <vt:lpwstr/>
  </property>
</Properties>
</file>